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Saira Bold" charset="1" panose="00000800000000000000"/>
      <p:regular r:id="rId21"/>
    </p:embeddedFont>
    <p:embeddedFont>
      <p:font typeface="Saira" charset="1" panose="00000500000000000000"/>
      <p:regular r:id="rId22"/>
    </p:embeddedFont>
    <p:embeddedFont>
      <p:font typeface="Open Sans" charset="1" panose="020B06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acacruzf/Perfunlandia" TargetMode="External" Type="http://schemas.openxmlformats.org/officeDocument/2006/relationships/hyperlink"/><Relationship Id="rId11" Target="../media/image24.png" Type="http://schemas.openxmlformats.org/officeDocument/2006/relationships/image"/><Relationship Id="rId12" Target="https://trello.com/invite/b/67e05f41fb73f243811aa40a/ATTI203ca42a6b357d7adb828f35d91c4e207EF9CC3B/transformacion-digital-de-perfulandia-spa" TargetMode="External" Type="http://schemas.openxmlformats.org/officeDocument/2006/relationships/hyperlink"/><Relationship Id="rId13" Target="https://github.com/Macacruzf/Perfunlandia"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1.png" Type="http://schemas.openxmlformats.org/officeDocument/2006/relationships/image"/><Relationship Id="rId6" Target="https://trello.com/invite/b/67e05f41fb73f243811aa40a/ATTI203ca42a6b357d7adb828f35d91c4e207EF9CC3B/transformacion-digital-de-perfulandia-spa" TargetMode="External" Type="http://schemas.openxmlformats.org/officeDocument/2006/relationships/hyperlink"/><Relationship Id="rId7" Target="https://discord.gg/e9JjeeQP" TargetMode="External" Type="http://schemas.openxmlformats.org/officeDocument/2006/relationships/hyperlink"/><Relationship Id="rId8" Target="../media/image22.pn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82056" y="8701891"/>
            <a:ext cx="3332686" cy="3170218"/>
          </a:xfrm>
          <a:custGeom>
            <a:avLst/>
            <a:gdLst/>
            <a:ahLst/>
            <a:cxnLst/>
            <a:rect r="r" b="b" t="t" l="l"/>
            <a:pathLst>
              <a:path h="3170218" w="3332686">
                <a:moveTo>
                  <a:pt x="0" y="0"/>
                </a:moveTo>
                <a:lnTo>
                  <a:pt x="3332686" y="0"/>
                </a:lnTo>
                <a:lnTo>
                  <a:pt x="3332686" y="3170218"/>
                </a:lnTo>
                <a:lnTo>
                  <a:pt x="0" y="3170218"/>
                </a:lnTo>
                <a:lnTo>
                  <a:pt x="0" y="0"/>
                </a:lnTo>
                <a:close/>
              </a:path>
            </a:pathLst>
          </a:custGeom>
          <a:blipFill>
            <a:blip r:embed="rId2"/>
            <a:stretch>
              <a:fillRect l="0" t="0" r="0" b="0"/>
            </a:stretch>
          </a:blipFill>
        </p:spPr>
      </p:sp>
      <p:sp>
        <p:nvSpPr>
          <p:cNvPr name="Freeform 3" id="3"/>
          <p:cNvSpPr/>
          <p:nvPr/>
        </p:nvSpPr>
        <p:spPr>
          <a:xfrm flipH="false" flipV="false" rot="0">
            <a:off x="10255385" y="1028700"/>
            <a:ext cx="7003915" cy="8229600"/>
          </a:xfrm>
          <a:custGeom>
            <a:avLst/>
            <a:gdLst/>
            <a:ahLst/>
            <a:cxnLst/>
            <a:rect r="r" b="b" t="t" l="l"/>
            <a:pathLst>
              <a:path h="8229600" w="7003915">
                <a:moveTo>
                  <a:pt x="0" y="0"/>
                </a:moveTo>
                <a:lnTo>
                  <a:pt x="7003915" y="0"/>
                </a:lnTo>
                <a:lnTo>
                  <a:pt x="7003915"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9874" y="-1265162"/>
            <a:ext cx="9706098" cy="9232926"/>
          </a:xfrm>
          <a:custGeom>
            <a:avLst/>
            <a:gdLst/>
            <a:ahLst/>
            <a:cxnLst/>
            <a:rect r="r" b="b" t="t" l="l"/>
            <a:pathLst>
              <a:path h="9232926" w="9706098">
                <a:moveTo>
                  <a:pt x="0" y="0"/>
                </a:moveTo>
                <a:lnTo>
                  <a:pt x="9706098" y="0"/>
                </a:lnTo>
                <a:lnTo>
                  <a:pt x="9706098" y="9232925"/>
                </a:lnTo>
                <a:lnTo>
                  <a:pt x="0" y="9232925"/>
                </a:lnTo>
                <a:lnTo>
                  <a:pt x="0" y="0"/>
                </a:lnTo>
                <a:close/>
              </a:path>
            </a:pathLst>
          </a:custGeom>
          <a:blipFill>
            <a:blip r:embed="rId2"/>
            <a:stretch>
              <a:fillRect l="0" t="0" r="0" b="0"/>
            </a:stretch>
          </a:blipFill>
        </p:spPr>
      </p:sp>
      <p:sp>
        <p:nvSpPr>
          <p:cNvPr name="TextBox 5" id="5"/>
          <p:cNvSpPr txBox="true"/>
          <p:nvPr/>
        </p:nvSpPr>
        <p:spPr>
          <a:xfrm rot="0">
            <a:off x="826110" y="3683191"/>
            <a:ext cx="8115300" cy="819607"/>
          </a:xfrm>
          <a:prstGeom prst="rect">
            <a:avLst/>
          </a:prstGeom>
        </p:spPr>
        <p:txBody>
          <a:bodyPr anchor="t" rtlCol="false" tIns="0" lIns="0" bIns="0" rIns="0">
            <a:spAutoFit/>
          </a:bodyPr>
          <a:lstStyle/>
          <a:p>
            <a:pPr algn="l">
              <a:lnSpc>
                <a:spcPts val="6129"/>
              </a:lnSpc>
            </a:pPr>
            <a:r>
              <a:rPr lang="en-US" sz="6129" b="true">
                <a:solidFill>
                  <a:srgbClr val="091E69"/>
                </a:solidFill>
                <a:latin typeface="Saira Bold"/>
                <a:ea typeface="Saira Bold"/>
                <a:cs typeface="Saira Bold"/>
                <a:sym typeface="Saira Bold"/>
              </a:rPr>
              <a:t>PERFULANDIA SPA</a:t>
            </a:r>
          </a:p>
        </p:txBody>
      </p:sp>
      <p:sp>
        <p:nvSpPr>
          <p:cNvPr name="TextBox 6" id="6"/>
          <p:cNvSpPr txBox="true"/>
          <p:nvPr/>
        </p:nvSpPr>
        <p:spPr>
          <a:xfrm rot="0">
            <a:off x="499214" y="8663791"/>
            <a:ext cx="1789885" cy="1249681"/>
          </a:xfrm>
          <a:prstGeom prst="rect">
            <a:avLst/>
          </a:prstGeom>
        </p:spPr>
        <p:txBody>
          <a:bodyPr anchor="t" rtlCol="false" tIns="0" lIns="0" bIns="0" rIns="0">
            <a:spAutoFit/>
          </a:bodyPr>
          <a:lstStyle/>
          <a:p>
            <a:pPr algn="l">
              <a:lnSpc>
                <a:spcPts val="2519"/>
              </a:lnSpc>
            </a:pPr>
            <a:r>
              <a:rPr lang="en-US" sz="1799">
                <a:solidFill>
                  <a:srgbClr val="031040"/>
                </a:solidFill>
                <a:latin typeface="Saira"/>
                <a:ea typeface="Saira"/>
                <a:cs typeface="Saira"/>
                <a:sym typeface="Saira"/>
              </a:rPr>
              <a:t>Integrantes: Macarena Cruz</a:t>
            </a:r>
          </a:p>
          <a:p>
            <a:pPr algn="l">
              <a:lnSpc>
                <a:spcPts val="2519"/>
              </a:lnSpc>
            </a:pPr>
            <a:r>
              <a:rPr lang="en-US" sz="1799">
                <a:solidFill>
                  <a:srgbClr val="031040"/>
                </a:solidFill>
                <a:latin typeface="Saira"/>
                <a:ea typeface="Saira"/>
                <a:cs typeface="Saira"/>
                <a:sym typeface="Saira"/>
              </a:rPr>
              <a:t>Cesar Henriquez</a:t>
            </a:r>
          </a:p>
          <a:p>
            <a:pPr algn="l">
              <a:lnSpc>
                <a:spcPts val="2519"/>
              </a:lnSpc>
            </a:pPr>
            <a:r>
              <a:rPr lang="en-US" sz="1799">
                <a:solidFill>
                  <a:srgbClr val="031040"/>
                </a:solidFill>
                <a:latin typeface="Saira"/>
                <a:ea typeface="Saira"/>
                <a:cs typeface="Saira"/>
                <a:sym typeface="Saira"/>
              </a:rPr>
              <a:t>Xiomara Romero</a:t>
            </a:r>
          </a:p>
        </p:txBody>
      </p:sp>
      <p:sp>
        <p:nvSpPr>
          <p:cNvPr name="TextBox 7" id="7"/>
          <p:cNvSpPr txBox="true"/>
          <p:nvPr/>
        </p:nvSpPr>
        <p:spPr>
          <a:xfrm rot="0">
            <a:off x="3123175" y="4464698"/>
            <a:ext cx="2520798" cy="306706"/>
          </a:xfrm>
          <a:prstGeom prst="rect">
            <a:avLst/>
          </a:prstGeom>
        </p:spPr>
        <p:txBody>
          <a:bodyPr anchor="t" rtlCol="false" tIns="0" lIns="0" bIns="0" rIns="0">
            <a:spAutoFit/>
          </a:bodyPr>
          <a:lstStyle/>
          <a:p>
            <a:pPr algn="l">
              <a:lnSpc>
                <a:spcPts val="2519"/>
              </a:lnSpc>
            </a:pPr>
            <a:r>
              <a:rPr lang="en-US" sz="1799">
                <a:solidFill>
                  <a:srgbClr val="031040"/>
                </a:solidFill>
                <a:latin typeface="Saira"/>
                <a:ea typeface="Saira"/>
                <a:cs typeface="Saira"/>
                <a:sym typeface="Saira"/>
              </a:rPr>
              <a:t>Desarrollo Full Stack </a:t>
            </a:r>
          </a:p>
        </p:txBody>
      </p:sp>
      <p:sp>
        <p:nvSpPr>
          <p:cNvPr name="TextBox 8" id="8"/>
          <p:cNvSpPr txBox="true"/>
          <p:nvPr/>
        </p:nvSpPr>
        <p:spPr>
          <a:xfrm rot="0">
            <a:off x="499214" y="389767"/>
            <a:ext cx="3103961" cy="306706"/>
          </a:xfrm>
          <a:prstGeom prst="rect">
            <a:avLst/>
          </a:prstGeom>
        </p:spPr>
        <p:txBody>
          <a:bodyPr anchor="t" rtlCol="false" tIns="0" lIns="0" bIns="0" rIns="0">
            <a:spAutoFit/>
          </a:bodyPr>
          <a:lstStyle/>
          <a:p>
            <a:pPr algn="l">
              <a:lnSpc>
                <a:spcPts val="2519"/>
              </a:lnSpc>
            </a:pPr>
            <a:r>
              <a:rPr lang="en-US" sz="1799">
                <a:solidFill>
                  <a:srgbClr val="031040"/>
                </a:solidFill>
                <a:latin typeface="Saira"/>
                <a:ea typeface="Saira"/>
                <a:cs typeface="Saira"/>
                <a:sym typeface="Saira"/>
              </a:rPr>
              <a:t>Docente: Victor Rosendo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79661" y="9500112"/>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028700" y="9574769"/>
            <a:ext cx="191298" cy="285996"/>
          </a:xfrm>
          <a:custGeom>
            <a:avLst/>
            <a:gdLst/>
            <a:ahLst/>
            <a:cxnLst/>
            <a:rect r="r" b="b" t="t" l="l"/>
            <a:pathLst>
              <a:path h="285996" w="191298">
                <a:moveTo>
                  <a:pt x="0" y="0"/>
                </a:moveTo>
                <a:lnTo>
                  <a:pt x="191298" y="0"/>
                </a:lnTo>
                <a:lnTo>
                  <a:pt x="191298" y="285996"/>
                </a:lnTo>
                <a:lnTo>
                  <a:pt x="0" y="285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0474534" y="4068581"/>
            <a:ext cx="5747476" cy="1466773"/>
            <a:chOff x="0" y="0"/>
            <a:chExt cx="1513738" cy="386311"/>
          </a:xfrm>
        </p:grpSpPr>
        <p:sp>
          <p:nvSpPr>
            <p:cNvPr name="Freeform 7" id="7"/>
            <p:cNvSpPr/>
            <p:nvPr/>
          </p:nvSpPr>
          <p:spPr>
            <a:xfrm flipH="false" flipV="false" rot="0">
              <a:off x="0" y="0"/>
              <a:ext cx="1513738" cy="386311"/>
            </a:xfrm>
            <a:custGeom>
              <a:avLst/>
              <a:gdLst/>
              <a:ahLst/>
              <a:cxnLst/>
              <a:rect r="r" b="b" t="t" l="l"/>
              <a:pathLst>
                <a:path h="386311" w="1513738">
                  <a:moveTo>
                    <a:pt x="74086" y="0"/>
                  </a:moveTo>
                  <a:lnTo>
                    <a:pt x="1439653" y="0"/>
                  </a:lnTo>
                  <a:cubicBezTo>
                    <a:pt x="1480569" y="0"/>
                    <a:pt x="1513738" y="33169"/>
                    <a:pt x="1513738" y="74086"/>
                  </a:cubicBezTo>
                  <a:lnTo>
                    <a:pt x="1513738" y="312225"/>
                  </a:lnTo>
                  <a:cubicBezTo>
                    <a:pt x="1513738" y="353141"/>
                    <a:pt x="1480569" y="386311"/>
                    <a:pt x="1439653" y="386311"/>
                  </a:cubicBezTo>
                  <a:lnTo>
                    <a:pt x="74086" y="386311"/>
                  </a:lnTo>
                  <a:cubicBezTo>
                    <a:pt x="33169" y="386311"/>
                    <a:pt x="0" y="353141"/>
                    <a:pt x="0" y="312225"/>
                  </a:cubicBezTo>
                  <a:lnTo>
                    <a:pt x="0" y="74086"/>
                  </a:lnTo>
                  <a:cubicBezTo>
                    <a:pt x="0" y="33169"/>
                    <a:pt x="33169" y="0"/>
                    <a:pt x="7408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85725"/>
              <a:ext cx="1513738" cy="300586"/>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1522773" y="3202213"/>
            <a:ext cx="5880541" cy="1542566"/>
            <a:chOff x="0" y="0"/>
            <a:chExt cx="1548785" cy="406273"/>
          </a:xfrm>
        </p:grpSpPr>
        <p:sp>
          <p:nvSpPr>
            <p:cNvPr name="Freeform 10" id="10"/>
            <p:cNvSpPr/>
            <p:nvPr/>
          </p:nvSpPr>
          <p:spPr>
            <a:xfrm flipH="false" flipV="false" rot="0">
              <a:off x="0" y="0"/>
              <a:ext cx="1548785" cy="406273"/>
            </a:xfrm>
            <a:custGeom>
              <a:avLst/>
              <a:gdLst/>
              <a:ahLst/>
              <a:cxnLst/>
              <a:rect r="r" b="b" t="t" l="l"/>
              <a:pathLst>
                <a:path h="406273" w="1548785">
                  <a:moveTo>
                    <a:pt x="72409" y="0"/>
                  </a:moveTo>
                  <a:lnTo>
                    <a:pt x="1476375" y="0"/>
                  </a:lnTo>
                  <a:cubicBezTo>
                    <a:pt x="1495580" y="0"/>
                    <a:pt x="1513997" y="7629"/>
                    <a:pt x="1527576" y="21208"/>
                  </a:cubicBezTo>
                  <a:cubicBezTo>
                    <a:pt x="1541156" y="34788"/>
                    <a:pt x="1548785" y="53205"/>
                    <a:pt x="1548785" y="72409"/>
                  </a:cubicBezTo>
                  <a:lnTo>
                    <a:pt x="1548785" y="333863"/>
                  </a:lnTo>
                  <a:cubicBezTo>
                    <a:pt x="1548785" y="353067"/>
                    <a:pt x="1541156" y="371485"/>
                    <a:pt x="1527576" y="385064"/>
                  </a:cubicBezTo>
                  <a:cubicBezTo>
                    <a:pt x="1513997" y="398644"/>
                    <a:pt x="1495580" y="406273"/>
                    <a:pt x="1476375" y="406273"/>
                  </a:cubicBezTo>
                  <a:lnTo>
                    <a:pt x="72409" y="406273"/>
                  </a:lnTo>
                  <a:cubicBezTo>
                    <a:pt x="53205" y="406273"/>
                    <a:pt x="34788" y="398644"/>
                    <a:pt x="21208" y="385064"/>
                  </a:cubicBezTo>
                  <a:cubicBezTo>
                    <a:pt x="7629" y="371485"/>
                    <a:pt x="0" y="353067"/>
                    <a:pt x="0" y="333863"/>
                  </a:cubicBezTo>
                  <a:lnTo>
                    <a:pt x="0" y="72409"/>
                  </a:lnTo>
                  <a:cubicBezTo>
                    <a:pt x="0" y="53205"/>
                    <a:pt x="7629" y="34788"/>
                    <a:pt x="21208" y="21208"/>
                  </a:cubicBezTo>
                  <a:cubicBezTo>
                    <a:pt x="34788" y="7629"/>
                    <a:pt x="53205" y="0"/>
                    <a:pt x="72409"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85725"/>
              <a:ext cx="1548785" cy="320548"/>
            </a:xfrm>
            <a:prstGeom prst="rect">
              <a:avLst/>
            </a:prstGeom>
          </p:spPr>
          <p:txBody>
            <a:bodyPr anchor="ctr" rtlCol="false" tIns="50800" lIns="50800" bIns="50800" rIns="50800"/>
            <a:lstStyle/>
            <a:p>
              <a:pPr algn="ctr">
                <a:lnSpc>
                  <a:spcPts val="1620"/>
                </a:lnSpc>
              </a:pPr>
            </a:p>
          </p:txBody>
        </p:sp>
      </p:grpSp>
      <p:sp>
        <p:nvSpPr>
          <p:cNvPr name="Freeform 12" id="12"/>
          <p:cNvSpPr/>
          <p:nvPr/>
        </p:nvSpPr>
        <p:spPr>
          <a:xfrm flipH="false" flipV="false" rot="-4587769">
            <a:off x="-474339" y="-992106"/>
            <a:ext cx="4248738" cy="4041612"/>
          </a:xfrm>
          <a:custGeom>
            <a:avLst/>
            <a:gdLst/>
            <a:ahLst/>
            <a:cxnLst/>
            <a:rect r="r" b="b" t="t" l="l"/>
            <a:pathLst>
              <a:path h="4041612" w="4248738">
                <a:moveTo>
                  <a:pt x="0" y="0"/>
                </a:moveTo>
                <a:lnTo>
                  <a:pt x="4248739" y="0"/>
                </a:lnTo>
                <a:lnTo>
                  <a:pt x="4248739" y="4041612"/>
                </a:lnTo>
                <a:lnTo>
                  <a:pt x="0" y="4041612"/>
                </a:lnTo>
                <a:lnTo>
                  <a:pt x="0" y="0"/>
                </a:lnTo>
                <a:close/>
              </a:path>
            </a:pathLst>
          </a:custGeom>
          <a:blipFill>
            <a:blip r:embed="rId4"/>
            <a:stretch>
              <a:fillRect l="0" t="0" r="0" b="0"/>
            </a:stretch>
          </a:blipFill>
        </p:spPr>
      </p:sp>
      <p:sp>
        <p:nvSpPr>
          <p:cNvPr name="Freeform 13" id="13"/>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4" id="14"/>
          <p:cNvSpPr/>
          <p:nvPr/>
        </p:nvSpPr>
        <p:spPr>
          <a:xfrm flipH="false" flipV="false" rot="0">
            <a:off x="2636481" y="5535354"/>
            <a:ext cx="3191389" cy="3191389"/>
          </a:xfrm>
          <a:custGeom>
            <a:avLst/>
            <a:gdLst/>
            <a:ahLst/>
            <a:cxnLst/>
            <a:rect r="r" b="b" t="t" l="l"/>
            <a:pathLst>
              <a:path h="3191389" w="3191389">
                <a:moveTo>
                  <a:pt x="0" y="0"/>
                </a:moveTo>
                <a:lnTo>
                  <a:pt x="3191390" y="0"/>
                </a:lnTo>
                <a:lnTo>
                  <a:pt x="3191390" y="3191389"/>
                </a:lnTo>
                <a:lnTo>
                  <a:pt x="0" y="3191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779661" y="1697605"/>
            <a:ext cx="10096419"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PRIVACIDAD DE LOS DATOS</a:t>
            </a:r>
          </a:p>
        </p:txBody>
      </p:sp>
      <p:sp>
        <p:nvSpPr>
          <p:cNvPr name="TextBox 16" id="16"/>
          <p:cNvSpPr txBox="true"/>
          <p:nvPr/>
        </p:nvSpPr>
        <p:spPr>
          <a:xfrm rot="0">
            <a:off x="1899069" y="9585837"/>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10</a:t>
            </a:r>
          </a:p>
        </p:txBody>
      </p:sp>
      <p:sp>
        <p:nvSpPr>
          <p:cNvPr name="TextBox 17" id="17"/>
          <p:cNvSpPr txBox="true"/>
          <p:nvPr/>
        </p:nvSpPr>
        <p:spPr>
          <a:xfrm rot="0">
            <a:off x="11173800" y="4500320"/>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¿DESAFÍOS?</a:t>
            </a:r>
          </a:p>
        </p:txBody>
      </p:sp>
      <p:sp>
        <p:nvSpPr>
          <p:cNvPr name="TextBox 18" id="18"/>
          <p:cNvSpPr txBox="true"/>
          <p:nvPr/>
        </p:nvSpPr>
        <p:spPr>
          <a:xfrm rot="0">
            <a:off x="1899069" y="3671848"/>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¿SOLUCIONES?</a:t>
            </a:r>
          </a:p>
        </p:txBody>
      </p:sp>
      <p:sp>
        <p:nvSpPr>
          <p:cNvPr name="TextBox 19" id="19"/>
          <p:cNvSpPr txBox="true"/>
          <p:nvPr/>
        </p:nvSpPr>
        <p:spPr>
          <a:xfrm rot="0">
            <a:off x="8984571" y="6115778"/>
            <a:ext cx="8727400" cy="1357575"/>
          </a:xfrm>
          <a:prstGeom prst="rect">
            <a:avLst/>
          </a:prstGeom>
        </p:spPr>
        <p:txBody>
          <a:bodyPr anchor="t" rtlCol="false" tIns="0" lIns="0" bIns="0" rIns="0">
            <a:spAutoFit/>
          </a:bodyPr>
          <a:lstStyle/>
          <a:p>
            <a:pPr algn="l" marL="847873" indent="-423937" lvl="1">
              <a:lnSpc>
                <a:spcPts val="5498"/>
              </a:lnSpc>
              <a:buFont typeface="Arial"/>
              <a:buChar char="•"/>
            </a:pPr>
            <a:r>
              <a:rPr lang="en-US" sz="3927">
                <a:solidFill>
                  <a:srgbClr val="000000"/>
                </a:solidFill>
                <a:latin typeface="Saira"/>
                <a:ea typeface="Saira"/>
                <a:cs typeface="Saira"/>
                <a:sym typeface="Saira"/>
              </a:rPr>
              <a:t>C</a:t>
            </a:r>
            <a:r>
              <a:rPr lang="en-US" sz="3927">
                <a:solidFill>
                  <a:srgbClr val="000000"/>
                </a:solidFill>
                <a:latin typeface="Saira"/>
                <a:ea typeface="Saira"/>
                <a:cs typeface="Saira"/>
                <a:sym typeface="Saira"/>
              </a:rPr>
              <a:t>ifrado de datos</a:t>
            </a:r>
          </a:p>
          <a:p>
            <a:pPr algn="l" marL="847873" indent="-423937" lvl="1">
              <a:lnSpc>
                <a:spcPts val="5498"/>
              </a:lnSpc>
              <a:buFont typeface="Arial"/>
              <a:buChar char="•"/>
            </a:pPr>
            <a:r>
              <a:rPr lang="en-US" sz="3927">
                <a:solidFill>
                  <a:srgbClr val="000000"/>
                </a:solidFill>
                <a:latin typeface="Saira"/>
                <a:ea typeface="Saira"/>
                <a:cs typeface="Saira"/>
                <a:sym typeface="Saira"/>
              </a:rPr>
              <a:t>Cumplimiento de la Ley N° 19.628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779661" y="2765136"/>
            <a:ext cx="5747476" cy="1846821"/>
            <a:chOff x="0" y="0"/>
            <a:chExt cx="1513738" cy="486406"/>
          </a:xfrm>
        </p:grpSpPr>
        <p:sp>
          <p:nvSpPr>
            <p:cNvPr name="Freeform 7" id="7"/>
            <p:cNvSpPr/>
            <p:nvPr/>
          </p:nvSpPr>
          <p:spPr>
            <a:xfrm flipH="false" flipV="false" rot="0">
              <a:off x="0" y="0"/>
              <a:ext cx="1513738" cy="486406"/>
            </a:xfrm>
            <a:custGeom>
              <a:avLst/>
              <a:gdLst/>
              <a:ahLst/>
              <a:cxnLst/>
              <a:rect r="r" b="b" t="t" l="l"/>
              <a:pathLst>
                <a:path h="486406" w="1513738">
                  <a:moveTo>
                    <a:pt x="74086" y="0"/>
                  </a:moveTo>
                  <a:lnTo>
                    <a:pt x="1439653" y="0"/>
                  </a:lnTo>
                  <a:cubicBezTo>
                    <a:pt x="1480569" y="0"/>
                    <a:pt x="1513738" y="33169"/>
                    <a:pt x="1513738" y="74086"/>
                  </a:cubicBezTo>
                  <a:lnTo>
                    <a:pt x="1513738" y="412320"/>
                  </a:lnTo>
                  <a:cubicBezTo>
                    <a:pt x="1513738" y="453236"/>
                    <a:pt x="1480569" y="486406"/>
                    <a:pt x="1439653" y="486406"/>
                  </a:cubicBezTo>
                  <a:lnTo>
                    <a:pt x="74086" y="486406"/>
                  </a:lnTo>
                  <a:cubicBezTo>
                    <a:pt x="33169" y="486406"/>
                    <a:pt x="0" y="453236"/>
                    <a:pt x="0" y="412320"/>
                  </a:cubicBezTo>
                  <a:lnTo>
                    <a:pt x="0" y="74086"/>
                  </a:lnTo>
                  <a:cubicBezTo>
                    <a:pt x="0" y="33169"/>
                    <a:pt x="33169" y="0"/>
                    <a:pt x="7408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85725"/>
              <a:ext cx="1513738" cy="40068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9144000" y="3567073"/>
            <a:ext cx="5880541" cy="1542566"/>
            <a:chOff x="0" y="0"/>
            <a:chExt cx="1548785" cy="406273"/>
          </a:xfrm>
        </p:grpSpPr>
        <p:sp>
          <p:nvSpPr>
            <p:cNvPr name="Freeform 10" id="10"/>
            <p:cNvSpPr/>
            <p:nvPr/>
          </p:nvSpPr>
          <p:spPr>
            <a:xfrm flipH="false" flipV="false" rot="0">
              <a:off x="0" y="0"/>
              <a:ext cx="1548785" cy="406273"/>
            </a:xfrm>
            <a:custGeom>
              <a:avLst/>
              <a:gdLst/>
              <a:ahLst/>
              <a:cxnLst/>
              <a:rect r="r" b="b" t="t" l="l"/>
              <a:pathLst>
                <a:path h="406273" w="1548785">
                  <a:moveTo>
                    <a:pt x="72409" y="0"/>
                  </a:moveTo>
                  <a:lnTo>
                    <a:pt x="1476375" y="0"/>
                  </a:lnTo>
                  <a:cubicBezTo>
                    <a:pt x="1495580" y="0"/>
                    <a:pt x="1513997" y="7629"/>
                    <a:pt x="1527576" y="21208"/>
                  </a:cubicBezTo>
                  <a:cubicBezTo>
                    <a:pt x="1541156" y="34788"/>
                    <a:pt x="1548785" y="53205"/>
                    <a:pt x="1548785" y="72409"/>
                  </a:cubicBezTo>
                  <a:lnTo>
                    <a:pt x="1548785" y="333863"/>
                  </a:lnTo>
                  <a:cubicBezTo>
                    <a:pt x="1548785" y="353067"/>
                    <a:pt x="1541156" y="371485"/>
                    <a:pt x="1527576" y="385064"/>
                  </a:cubicBezTo>
                  <a:cubicBezTo>
                    <a:pt x="1513997" y="398644"/>
                    <a:pt x="1495580" y="406273"/>
                    <a:pt x="1476375" y="406273"/>
                  </a:cubicBezTo>
                  <a:lnTo>
                    <a:pt x="72409" y="406273"/>
                  </a:lnTo>
                  <a:cubicBezTo>
                    <a:pt x="53205" y="406273"/>
                    <a:pt x="34788" y="398644"/>
                    <a:pt x="21208" y="385064"/>
                  </a:cubicBezTo>
                  <a:cubicBezTo>
                    <a:pt x="7629" y="371485"/>
                    <a:pt x="0" y="353067"/>
                    <a:pt x="0" y="333863"/>
                  </a:cubicBezTo>
                  <a:lnTo>
                    <a:pt x="0" y="72409"/>
                  </a:lnTo>
                  <a:cubicBezTo>
                    <a:pt x="0" y="53205"/>
                    <a:pt x="7629" y="34788"/>
                    <a:pt x="21208" y="21208"/>
                  </a:cubicBezTo>
                  <a:cubicBezTo>
                    <a:pt x="34788" y="7629"/>
                    <a:pt x="53205" y="0"/>
                    <a:pt x="72409"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85725"/>
              <a:ext cx="1548785" cy="320548"/>
            </a:xfrm>
            <a:prstGeom prst="rect">
              <a:avLst/>
            </a:prstGeom>
          </p:spPr>
          <p:txBody>
            <a:bodyPr anchor="ctr" rtlCol="false" tIns="50800" lIns="50800" bIns="50800" rIns="50800"/>
            <a:lstStyle/>
            <a:p>
              <a:pPr algn="ctr">
                <a:lnSpc>
                  <a:spcPts val="1620"/>
                </a:lnSpc>
              </a:pPr>
            </a:p>
          </p:txBody>
        </p:sp>
      </p:grpSp>
      <p:sp>
        <p:nvSpPr>
          <p:cNvPr name="Freeform 12" id="12"/>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3" id="13"/>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4" id="14"/>
          <p:cNvSpPr/>
          <p:nvPr/>
        </p:nvSpPr>
        <p:spPr>
          <a:xfrm flipH="false" flipV="false" rot="0">
            <a:off x="1899069" y="5535883"/>
            <a:ext cx="3211093" cy="3211093"/>
          </a:xfrm>
          <a:custGeom>
            <a:avLst/>
            <a:gdLst/>
            <a:ahLst/>
            <a:cxnLst/>
            <a:rect r="r" b="b" t="t" l="l"/>
            <a:pathLst>
              <a:path h="3211093" w="3211093">
                <a:moveTo>
                  <a:pt x="0" y="0"/>
                </a:moveTo>
                <a:lnTo>
                  <a:pt x="3211093" y="0"/>
                </a:lnTo>
                <a:lnTo>
                  <a:pt x="3211093" y="3211093"/>
                </a:lnTo>
                <a:lnTo>
                  <a:pt x="0" y="3211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779661" y="1133475"/>
            <a:ext cx="10096419"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SEGURIDAD </a:t>
            </a:r>
          </a:p>
        </p:txBody>
      </p:sp>
      <p:sp>
        <p:nvSpPr>
          <p:cNvPr name="TextBox 16" id="16"/>
          <p:cNvSpPr txBox="true"/>
          <p:nvPr/>
        </p:nvSpPr>
        <p:spPr>
          <a:xfrm rot="0">
            <a:off x="2085816" y="8999739"/>
            <a:ext cx="63611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11</a:t>
            </a:r>
          </a:p>
        </p:txBody>
      </p:sp>
      <p:sp>
        <p:nvSpPr>
          <p:cNvPr name="TextBox 17" id="17"/>
          <p:cNvSpPr txBox="true"/>
          <p:nvPr/>
        </p:nvSpPr>
        <p:spPr>
          <a:xfrm rot="0">
            <a:off x="1368236" y="3345337"/>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¿DESAFÍOS?</a:t>
            </a:r>
          </a:p>
        </p:txBody>
      </p:sp>
      <p:sp>
        <p:nvSpPr>
          <p:cNvPr name="TextBox 18" id="18"/>
          <p:cNvSpPr txBox="true"/>
          <p:nvPr/>
        </p:nvSpPr>
        <p:spPr>
          <a:xfrm rot="0">
            <a:off x="9673963" y="4036708"/>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¿SOLUCIONES?</a:t>
            </a:r>
          </a:p>
        </p:txBody>
      </p:sp>
      <p:sp>
        <p:nvSpPr>
          <p:cNvPr name="TextBox 19" id="19"/>
          <p:cNvSpPr txBox="true"/>
          <p:nvPr/>
        </p:nvSpPr>
        <p:spPr>
          <a:xfrm rot="0">
            <a:off x="7432915" y="5998751"/>
            <a:ext cx="10347722" cy="2052900"/>
          </a:xfrm>
          <a:prstGeom prst="rect">
            <a:avLst/>
          </a:prstGeom>
        </p:spPr>
        <p:txBody>
          <a:bodyPr anchor="t" rtlCol="false" tIns="0" lIns="0" bIns="0" rIns="0">
            <a:spAutoFit/>
          </a:bodyPr>
          <a:lstStyle/>
          <a:p>
            <a:pPr algn="l" marL="847873" indent="-423937" lvl="1">
              <a:lnSpc>
                <a:spcPts val="5498"/>
              </a:lnSpc>
              <a:buFont typeface="Arial"/>
              <a:buChar char="•"/>
            </a:pPr>
            <a:r>
              <a:rPr lang="en-US" sz="3927">
                <a:solidFill>
                  <a:srgbClr val="000000"/>
                </a:solidFill>
                <a:latin typeface="Saira"/>
                <a:ea typeface="Saira"/>
                <a:cs typeface="Saira"/>
                <a:sym typeface="Saira"/>
              </a:rPr>
              <a:t>Autenticación y autorización robustas</a:t>
            </a:r>
          </a:p>
          <a:p>
            <a:pPr algn="l" marL="847873" indent="-423937" lvl="1">
              <a:lnSpc>
                <a:spcPts val="5498"/>
              </a:lnSpc>
              <a:buFont typeface="Arial"/>
              <a:buChar char="•"/>
            </a:pPr>
            <a:r>
              <a:rPr lang="en-US" sz="3927">
                <a:solidFill>
                  <a:srgbClr val="000000"/>
                </a:solidFill>
                <a:latin typeface="Saira"/>
                <a:ea typeface="Saira"/>
                <a:cs typeface="Saira"/>
                <a:sym typeface="Saira"/>
              </a:rPr>
              <a:t>Control de acceso basado en roles (RBAC)</a:t>
            </a:r>
          </a:p>
          <a:p>
            <a:pPr algn="l" marL="847873" indent="-423937" lvl="1">
              <a:lnSpc>
                <a:spcPts val="5498"/>
              </a:lnSpc>
              <a:buFont typeface="Arial"/>
              <a:buChar char="•"/>
            </a:pPr>
            <a:r>
              <a:rPr lang="en-US" sz="3927">
                <a:solidFill>
                  <a:srgbClr val="000000"/>
                </a:solidFill>
                <a:latin typeface="Saira"/>
                <a:ea typeface="Saira"/>
                <a:cs typeface="Saira"/>
                <a:sym typeface="Saira"/>
              </a:rPr>
              <a:t>Pruebas de seguridad continuas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028700" y="2765136"/>
            <a:ext cx="5747476" cy="1846821"/>
            <a:chOff x="0" y="0"/>
            <a:chExt cx="1513738" cy="486406"/>
          </a:xfrm>
        </p:grpSpPr>
        <p:sp>
          <p:nvSpPr>
            <p:cNvPr name="Freeform 7" id="7"/>
            <p:cNvSpPr/>
            <p:nvPr/>
          </p:nvSpPr>
          <p:spPr>
            <a:xfrm flipH="false" flipV="false" rot="0">
              <a:off x="0" y="0"/>
              <a:ext cx="1513738" cy="486406"/>
            </a:xfrm>
            <a:custGeom>
              <a:avLst/>
              <a:gdLst/>
              <a:ahLst/>
              <a:cxnLst/>
              <a:rect r="r" b="b" t="t" l="l"/>
              <a:pathLst>
                <a:path h="486406" w="1513738">
                  <a:moveTo>
                    <a:pt x="74086" y="0"/>
                  </a:moveTo>
                  <a:lnTo>
                    <a:pt x="1439653" y="0"/>
                  </a:lnTo>
                  <a:cubicBezTo>
                    <a:pt x="1480569" y="0"/>
                    <a:pt x="1513738" y="33169"/>
                    <a:pt x="1513738" y="74086"/>
                  </a:cubicBezTo>
                  <a:lnTo>
                    <a:pt x="1513738" y="412320"/>
                  </a:lnTo>
                  <a:cubicBezTo>
                    <a:pt x="1513738" y="453236"/>
                    <a:pt x="1480569" y="486406"/>
                    <a:pt x="1439653" y="486406"/>
                  </a:cubicBezTo>
                  <a:lnTo>
                    <a:pt x="74086" y="486406"/>
                  </a:lnTo>
                  <a:cubicBezTo>
                    <a:pt x="33169" y="486406"/>
                    <a:pt x="0" y="453236"/>
                    <a:pt x="0" y="412320"/>
                  </a:cubicBezTo>
                  <a:lnTo>
                    <a:pt x="0" y="74086"/>
                  </a:lnTo>
                  <a:cubicBezTo>
                    <a:pt x="0" y="33169"/>
                    <a:pt x="33169" y="0"/>
                    <a:pt x="7408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85725"/>
              <a:ext cx="1513738" cy="40068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10876080" y="3688547"/>
            <a:ext cx="5880541" cy="1542566"/>
            <a:chOff x="0" y="0"/>
            <a:chExt cx="1548785" cy="406273"/>
          </a:xfrm>
        </p:grpSpPr>
        <p:sp>
          <p:nvSpPr>
            <p:cNvPr name="Freeform 10" id="10"/>
            <p:cNvSpPr/>
            <p:nvPr/>
          </p:nvSpPr>
          <p:spPr>
            <a:xfrm flipH="false" flipV="false" rot="0">
              <a:off x="0" y="0"/>
              <a:ext cx="1548785" cy="406273"/>
            </a:xfrm>
            <a:custGeom>
              <a:avLst/>
              <a:gdLst/>
              <a:ahLst/>
              <a:cxnLst/>
              <a:rect r="r" b="b" t="t" l="l"/>
              <a:pathLst>
                <a:path h="406273" w="1548785">
                  <a:moveTo>
                    <a:pt x="72409" y="0"/>
                  </a:moveTo>
                  <a:lnTo>
                    <a:pt x="1476375" y="0"/>
                  </a:lnTo>
                  <a:cubicBezTo>
                    <a:pt x="1495580" y="0"/>
                    <a:pt x="1513997" y="7629"/>
                    <a:pt x="1527576" y="21208"/>
                  </a:cubicBezTo>
                  <a:cubicBezTo>
                    <a:pt x="1541156" y="34788"/>
                    <a:pt x="1548785" y="53205"/>
                    <a:pt x="1548785" y="72409"/>
                  </a:cubicBezTo>
                  <a:lnTo>
                    <a:pt x="1548785" y="333863"/>
                  </a:lnTo>
                  <a:cubicBezTo>
                    <a:pt x="1548785" y="353067"/>
                    <a:pt x="1541156" y="371485"/>
                    <a:pt x="1527576" y="385064"/>
                  </a:cubicBezTo>
                  <a:cubicBezTo>
                    <a:pt x="1513997" y="398644"/>
                    <a:pt x="1495580" y="406273"/>
                    <a:pt x="1476375" y="406273"/>
                  </a:cubicBezTo>
                  <a:lnTo>
                    <a:pt x="72409" y="406273"/>
                  </a:lnTo>
                  <a:cubicBezTo>
                    <a:pt x="53205" y="406273"/>
                    <a:pt x="34788" y="398644"/>
                    <a:pt x="21208" y="385064"/>
                  </a:cubicBezTo>
                  <a:cubicBezTo>
                    <a:pt x="7629" y="371485"/>
                    <a:pt x="0" y="353067"/>
                    <a:pt x="0" y="333863"/>
                  </a:cubicBezTo>
                  <a:lnTo>
                    <a:pt x="0" y="72409"/>
                  </a:lnTo>
                  <a:cubicBezTo>
                    <a:pt x="0" y="53205"/>
                    <a:pt x="7629" y="34788"/>
                    <a:pt x="21208" y="21208"/>
                  </a:cubicBezTo>
                  <a:cubicBezTo>
                    <a:pt x="34788" y="7629"/>
                    <a:pt x="53205" y="0"/>
                    <a:pt x="72409"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85725"/>
              <a:ext cx="1548785" cy="320548"/>
            </a:xfrm>
            <a:prstGeom prst="rect">
              <a:avLst/>
            </a:prstGeom>
          </p:spPr>
          <p:txBody>
            <a:bodyPr anchor="ctr" rtlCol="false" tIns="50800" lIns="50800" bIns="50800" rIns="50800"/>
            <a:lstStyle/>
            <a:p>
              <a:pPr algn="ctr">
                <a:lnSpc>
                  <a:spcPts val="1620"/>
                </a:lnSpc>
              </a:pPr>
            </a:p>
          </p:txBody>
        </p:sp>
      </p:grpSp>
      <p:sp>
        <p:nvSpPr>
          <p:cNvPr name="Freeform 12" id="12"/>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3" id="13"/>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4" id="14"/>
          <p:cNvSpPr/>
          <p:nvPr/>
        </p:nvSpPr>
        <p:spPr>
          <a:xfrm flipH="false" flipV="false" rot="0">
            <a:off x="2313833" y="5989868"/>
            <a:ext cx="2217593" cy="2223522"/>
          </a:xfrm>
          <a:custGeom>
            <a:avLst/>
            <a:gdLst/>
            <a:ahLst/>
            <a:cxnLst/>
            <a:rect r="r" b="b" t="t" l="l"/>
            <a:pathLst>
              <a:path h="2223522" w="2217593">
                <a:moveTo>
                  <a:pt x="0" y="0"/>
                </a:moveTo>
                <a:lnTo>
                  <a:pt x="2217594" y="0"/>
                </a:lnTo>
                <a:lnTo>
                  <a:pt x="2217594" y="2223522"/>
                </a:lnTo>
                <a:lnTo>
                  <a:pt x="0" y="2223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1133475"/>
            <a:ext cx="13618522"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RESPONSABILIDAD EN EL DESPLIEGUE</a:t>
            </a:r>
          </a:p>
        </p:txBody>
      </p:sp>
      <p:sp>
        <p:nvSpPr>
          <p:cNvPr name="TextBox 16" id="16"/>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12</a:t>
            </a:r>
          </a:p>
        </p:txBody>
      </p:sp>
      <p:sp>
        <p:nvSpPr>
          <p:cNvPr name="TextBox 17" id="17"/>
          <p:cNvSpPr txBox="true"/>
          <p:nvPr/>
        </p:nvSpPr>
        <p:spPr>
          <a:xfrm rot="0">
            <a:off x="1899069" y="3464789"/>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¿DESAFÍOS?</a:t>
            </a:r>
          </a:p>
        </p:txBody>
      </p:sp>
      <p:sp>
        <p:nvSpPr>
          <p:cNvPr name="TextBox 18" id="18"/>
          <p:cNvSpPr txBox="true"/>
          <p:nvPr/>
        </p:nvSpPr>
        <p:spPr>
          <a:xfrm rot="0">
            <a:off x="11319156" y="4158182"/>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¿SOLUCIONES?</a:t>
            </a:r>
          </a:p>
        </p:txBody>
      </p:sp>
      <p:sp>
        <p:nvSpPr>
          <p:cNvPr name="TextBox 19" id="19"/>
          <p:cNvSpPr txBox="true"/>
          <p:nvPr/>
        </p:nvSpPr>
        <p:spPr>
          <a:xfrm rot="0">
            <a:off x="8800047" y="6041841"/>
            <a:ext cx="8688467" cy="2052900"/>
          </a:xfrm>
          <a:prstGeom prst="rect">
            <a:avLst/>
          </a:prstGeom>
        </p:spPr>
        <p:txBody>
          <a:bodyPr anchor="t" rtlCol="false" tIns="0" lIns="0" bIns="0" rIns="0">
            <a:spAutoFit/>
          </a:bodyPr>
          <a:lstStyle/>
          <a:p>
            <a:pPr algn="l" marL="847873" indent="-423937" lvl="1">
              <a:lnSpc>
                <a:spcPts val="5498"/>
              </a:lnSpc>
              <a:buFont typeface="Arial"/>
              <a:buChar char="•"/>
            </a:pPr>
            <a:r>
              <a:rPr lang="en-US" sz="3927">
                <a:solidFill>
                  <a:srgbClr val="000000"/>
                </a:solidFill>
                <a:latin typeface="Saira"/>
                <a:ea typeface="Saira"/>
                <a:cs typeface="Saira"/>
                <a:sym typeface="Saira"/>
              </a:rPr>
              <a:t>Despliegue gradual </a:t>
            </a:r>
          </a:p>
          <a:p>
            <a:pPr algn="l" marL="847873" indent="-423937" lvl="1">
              <a:lnSpc>
                <a:spcPts val="5498"/>
              </a:lnSpc>
              <a:buFont typeface="Arial"/>
              <a:buChar char="•"/>
            </a:pPr>
            <a:r>
              <a:rPr lang="en-US" sz="3927">
                <a:solidFill>
                  <a:srgbClr val="000000"/>
                </a:solidFill>
                <a:latin typeface="Saira"/>
                <a:ea typeface="Saira"/>
                <a:cs typeface="Saira"/>
                <a:sym typeface="Saira"/>
              </a:rPr>
              <a:t>Planes de contingencia ante fallos</a:t>
            </a:r>
          </a:p>
          <a:p>
            <a:pPr algn="l" marL="847873" indent="-423937" lvl="1">
              <a:lnSpc>
                <a:spcPts val="5498"/>
              </a:lnSpc>
              <a:buFont typeface="Arial"/>
              <a:buChar char="•"/>
            </a:pPr>
            <a:r>
              <a:rPr lang="en-US" sz="3927">
                <a:solidFill>
                  <a:srgbClr val="000000"/>
                </a:solidFill>
                <a:latin typeface="Saira"/>
                <a:ea typeface="Saira"/>
                <a:cs typeface="Saira"/>
                <a:sym typeface="Saira"/>
              </a:rPr>
              <a:t>Capacitación equipo técnico</a:t>
            </a:r>
          </a:p>
        </p:txBody>
      </p:sp>
      <p:sp>
        <p:nvSpPr>
          <p:cNvPr name="Freeform 20" id="20"/>
          <p:cNvSpPr/>
          <p:nvPr/>
        </p:nvSpPr>
        <p:spPr>
          <a:xfrm flipH="false" flipV="false" rot="0">
            <a:off x="4729686" y="5143500"/>
            <a:ext cx="2217593" cy="2223522"/>
          </a:xfrm>
          <a:custGeom>
            <a:avLst/>
            <a:gdLst/>
            <a:ahLst/>
            <a:cxnLst/>
            <a:rect r="r" b="b" t="t" l="l"/>
            <a:pathLst>
              <a:path h="2223522" w="2217593">
                <a:moveTo>
                  <a:pt x="0" y="0"/>
                </a:moveTo>
                <a:lnTo>
                  <a:pt x="2217593" y="0"/>
                </a:lnTo>
                <a:lnTo>
                  <a:pt x="2217593" y="2223522"/>
                </a:lnTo>
                <a:lnTo>
                  <a:pt x="0" y="2223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463885" y="3129997"/>
            <a:ext cx="5747476" cy="1846821"/>
            <a:chOff x="0" y="0"/>
            <a:chExt cx="1513738" cy="486406"/>
          </a:xfrm>
        </p:grpSpPr>
        <p:sp>
          <p:nvSpPr>
            <p:cNvPr name="Freeform 7" id="7"/>
            <p:cNvSpPr/>
            <p:nvPr/>
          </p:nvSpPr>
          <p:spPr>
            <a:xfrm flipH="false" flipV="false" rot="0">
              <a:off x="0" y="0"/>
              <a:ext cx="1513738" cy="486406"/>
            </a:xfrm>
            <a:custGeom>
              <a:avLst/>
              <a:gdLst/>
              <a:ahLst/>
              <a:cxnLst/>
              <a:rect r="r" b="b" t="t" l="l"/>
              <a:pathLst>
                <a:path h="486406" w="1513738">
                  <a:moveTo>
                    <a:pt x="74086" y="0"/>
                  </a:moveTo>
                  <a:lnTo>
                    <a:pt x="1439653" y="0"/>
                  </a:lnTo>
                  <a:cubicBezTo>
                    <a:pt x="1480569" y="0"/>
                    <a:pt x="1513738" y="33169"/>
                    <a:pt x="1513738" y="74086"/>
                  </a:cubicBezTo>
                  <a:lnTo>
                    <a:pt x="1513738" y="412320"/>
                  </a:lnTo>
                  <a:cubicBezTo>
                    <a:pt x="1513738" y="453236"/>
                    <a:pt x="1480569" y="486406"/>
                    <a:pt x="1439653" y="486406"/>
                  </a:cubicBezTo>
                  <a:lnTo>
                    <a:pt x="74086" y="486406"/>
                  </a:lnTo>
                  <a:cubicBezTo>
                    <a:pt x="33169" y="486406"/>
                    <a:pt x="0" y="453236"/>
                    <a:pt x="0" y="412320"/>
                  </a:cubicBezTo>
                  <a:lnTo>
                    <a:pt x="0" y="74086"/>
                  </a:lnTo>
                  <a:cubicBezTo>
                    <a:pt x="0" y="33169"/>
                    <a:pt x="33169" y="0"/>
                    <a:pt x="7408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85725"/>
              <a:ext cx="1513738" cy="40068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10876080" y="3688547"/>
            <a:ext cx="5880541" cy="1542566"/>
            <a:chOff x="0" y="0"/>
            <a:chExt cx="1548785" cy="406273"/>
          </a:xfrm>
        </p:grpSpPr>
        <p:sp>
          <p:nvSpPr>
            <p:cNvPr name="Freeform 10" id="10"/>
            <p:cNvSpPr/>
            <p:nvPr/>
          </p:nvSpPr>
          <p:spPr>
            <a:xfrm flipH="false" flipV="false" rot="0">
              <a:off x="0" y="0"/>
              <a:ext cx="1548785" cy="406273"/>
            </a:xfrm>
            <a:custGeom>
              <a:avLst/>
              <a:gdLst/>
              <a:ahLst/>
              <a:cxnLst/>
              <a:rect r="r" b="b" t="t" l="l"/>
              <a:pathLst>
                <a:path h="406273" w="1548785">
                  <a:moveTo>
                    <a:pt x="72409" y="0"/>
                  </a:moveTo>
                  <a:lnTo>
                    <a:pt x="1476375" y="0"/>
                  </a:lnTo>
                  <a:cubicBezTo>
                    <a:pt x="1495580" y="0"/>
                    <a:pt x="1513997" y="7629"/>
                    <a:pt x="1527576" y="21208"/>
                  </a:cubicBezTo>
                  <a:cubicBezTo>
                    <a:pt x="1541156" y="34788"/>
                    <a:pt x="1548785" y="53205"/>
                    <a:pt x="1548785" y="72409"/>
                  </a:cubicBezTo>
                  <a:lnTo>
                    <a:pt x="1548785" y="333863"/>
                  </a:lnTo>
                  <a:cubicBezTo>
                    <a:pt x="1548785" y="353067"/>
                    <a:pt x="1541156" y="371485"/>
                    <a:pt x="1527576" y="385064"/>
                  </a:cubicBezTo>
                  <a:cubicBezTo>
                    <a:pt x="1513997" y="398644"/>
                    <a:pt x="1495580" y="406273"/>
                    <a:pt x="1476375" y="406273"/>
                  </a:cubicBezTo>
                  <a:lnTo>
                    <a:pt x="72409" y="406273"/>
                  </a:lnTo>
                  <a:cubicBezTo>
                    <a:pt x="53205" y="406273"/>
                    <a:pt x="34788" y="398644"/>
                    <a:pt x="21208" y="385064"/>
                  </a:cubicBezTo>
                  <a:cubicBezTo>
                    <a:pt x="7629" y="371485"/>
                    <a:pt x="0" y="353067"/>
                    <a:pt x="0" y="333863"/>
                  </a:cubicBezTo>
                  <a:lnTo>
                    <a:pt x="0" y="72409"/>
                  </a:lnTo>
                  <a:cubicBezTo>
                    <a:pt x="0" y="53205"/>
                    <a:pt x="7629" y="34788"/>
                    <a:pt x="21208" y="21208"/>
                  </a:cubicBezTo>
                  <a:cubicBezTo>
                    <a:pt x="34788" y="7629"/>
                    <a:pt x="53205" y="0"/>
                    <a:pt x="72409"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85725"/>
              <a:ext cx="1548785" cy="320548"/>
            </a:xfrm>
            <a:prstGeom prst="rect">
              <a:avLst/>
            </a:prstGeom>
          </p:spPr>
          <p:txBody>
            <a:bodyPr anchor="ctr" rtlCol="false" tIns="50800" lIns="50800" bIns="50800" rIns="50800"/>
            <a:lstStyle/>
            <a:p>
              <a:pPr algn="ctr">
                <a:lnSpc>
                  <a:spcPts val="1620"/>
                </a:lnSpc>
              </a:pPr>
            </a:p>
          </p:txBody>
        </p:sp>
      </p:grpSp>
      <p:sp>
        <p:nvSpPr>
          <p:cNvPr name="Freeform 12" id="12"/>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3" id="13"/>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4" id="14"/>
          <p:cNvSpPr/>
          <p:nvPr/>
        </p:nvSpPr>
        <p:spPr>
          <a:xfrm flipH="false" flipV="false" rot="0">
            <a:off x="2292228" y="5453068"/>
            <a:ext cx="3784682" cy="3481907"/>
          </a:xfrm>
          <a:custGeom>
            <a:avLst/>
            <a:gdLst/>
            <a:ahLst/>
            <a:cxnLst/>
            <a:rect r="r" b="b" t="t" l="l"/>
            <a:pathLst>
              <a:path h="3481907" w="3784682">
                <a:moveTo>
                  <a:pt x="0" y="0"/>
                </a:moveTo>
                <a:lnTo>
                  <a:pt x="3784681" y="0"/>
                </a:lnTo>
                <a:lnTo>
                  <a:pt x="3784681" y="3481907"/>
                </a:lnTo>
                <a:lnTo>
                  <a:pt x="0" y="34819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1056958"/>
            <a:ext cx="10096419" cy="2073039"/>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IMPACTO EN LOS PUESTOS DE TRABAJO</a:t>
            </a:r>
          </a:p>
          <a:p>
            <a:pPr algn="l">
              <a:lnSpc>
                <a:spcPts val="5376"/>
              </a:lnSpc>
            </a:pPr>
          </a:p>
        </p:txBody>
      </p:sp>
      <p:sp>
        <p:nvSpPr>
          <p:cNvPr name="TextBox 16" id="16"/>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13</a:t>
            </a:r>
          </a:p>
        </p:txBody>
      </p:sp>
      <p:sp>
        <p:nvSpPr>
          <p:cNvPr name="TextBox 17" id="17"/>
          <p:cNvSpPr txBox="true"/>
          <p:nvPr/>
        </p:nvSpPr>
        <p:spPr>
          <a:xfrm rot="0">
            <a:off x="2163151" y="3710197"/>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¿DESAFÍOS?</a:t>
            </a:r>
          </a:p>
        </p:txBody>
      </p:sp>
      <p:sp>
        <p:nvSpPr>
          <p:cNvPr name="TextBox 18" id="18"/>
          <p:cNvSpPr txBox="true"/>
          <p:nvPr/>
        </p:nvSpPr>
        <p:spPr>
          <a:xfrm rot="0">
            <a:off x="11319156" y="4158182"/>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¿SOLUCIONES?</a:t>
            </a:r>
          </a:p>
        </p:txBody>
      </p:sp>
      <p:sp>
        <p:nvSpPr>
          <p:cNvPr name="TextBox 19" id="19"/>
          <p:cNvSpPr txBox="true"/>
          <p:nvPr/>
        </p:nvSpPr>
        <p:spPr>
          <a:xfrm rot="0">
            <a:off x="9347958" y="6134234"/>
            <a:ext cx="7408664" cy="2052900"/>
          </a:xfrm>
          <a:prstGeom prst="rect">
            <a:avLst/>
          </a:prstGeom>
        </p:spPr>
        <p:txBody>
          <a:bodyPr anchor="t" rtlCol="false" tIns="0" lIns="0" bIns="0" rIns="0">
            <a:spAutoFit/>
          </a:bodyPr>
          <a:lstStyle/>
          <a:p>
            <a:pPr algn="l" marL="847873" indent="-423937" lvl="1">
              <a:lnSpc>
                <a:spcPts val="5498"/>
              </a:lnSpc>
              <a:buFont typeface="Arial"/>
              <a:buChar char="•"/>
            </a:pPr>
            <a:r>
              <a:rPr lang="en-US" sz="3927">
                <a:solidFill>
                  <a:srgbClr val="000000"/>
                </a:solidFill>
                <a:latin typeface="Saira"/>
                <a:ea typeface="Saira"/>
                <a:cs typeface="Saira"/>
                <a:sym typeface="Saira"/>
              </a:rPr>
              <a:t>Capacitación</a:t>
            </a:r>
          </a:p>
          <a:p>
            <a:pPr algn="l" marL="847873" indent="-423937" lvl="1">
              <a:lnSpc>
                <a:spcPts val="5498"/>
              </a:lnSpc>
              <a:buFont typeface="Arial"/>
              <a:buChar char="•"/>
            </a:pPr>
            <a:r>
              <a:rPr lang="en-US" sz="3927">
                <a:solidFill>
                  <a:srgbClr val="000000"/>
                </a:solidFill>
                <a:latin typeface="Saira"/>
                <a:ea typeface="Saira"/>
                <a:cs typeface="Saira"/>
                <a:sym typeface="Saira"/>
              </a:rPr>
              <a:t>Automatización responsable</a:t>
            </a:r>
          </a:p>
          <a:p>
            <a:pPr algn="l" marL="847873" indent="-423937" lvl="1">
              <a:lnSpc>
                <a:spcPts val="5498"/>
              </a:lnSpc>
              <a:buFont typeface="Arial"/>
              <a:buChar char="•"/>
            </a:pPr>
            <a:r>
              <a:rPr lang="en-US" sz="3927">
                <a:solidFill>
                  <a:srgbClr val="000000"/>
                </a:solidFill>
                <a:latin typeface="Saira"/>
                <a:ea typeface="Saira"/>
                <a:cs typeface="Saira"/>
                <a:sym typeface="Saira"/>
              </a:rPr>
              <a:t>Soporte técnico y asistencia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463885" y="3129997"/>
            <a:ext cx="5747476" cy="1846821"/>
            <a:chOff x="0" y="0"/>
            <a:chExt cx="1513738" cy="486406"/>
          </a:xfrm>
        </p:grpSpPr>
        <p:sp>
          <p:nvSpPr>
            <p:cNvPr name="Freeform 7" id="7"/>
            <p:cNvSpPr/>
            <p:nvPr/>
          </p:nvSpPr>
          <p:spPr>
            <a:xfrm flipH="false" flipV="false" rot="0">
              <a:off x="0" y="0"/>
              <a:ext cx="1513738" cy="486406"/>
            </a:xfrm>
            <a:custGeom>
              <a:avLst/>
              <a:gdLst/>
              <a:ahLst/>
              <a:cxnLst/>
              <a:rect r="r" b="b" t="t" l="l"/>
              <a:pathLst>
                <a:path h="486406" w="1513738">
                  <a:moveTo>
                    <a:pt x="74086" y="0"/>
                  </a:moveTo>
                  <a:lnTo>
                    <a:pt x="1439653" y="0"/>
                  </a:lnTo>
                  <a:cubicBezTo>
                    <a:pt x="1480569" y="0"/>
                    <a:pt x="1513738" y="33169"/>
                    <a:pt x="1513738" y="74086"/>
                  </a:cubicBezTo>
                  <a:lnTo>
                    <a:pt x="1513738" y="412320"/>
                  </a:lnTo>
                  <a:cubicBezTo>
                    <a:pt x="1513738" y="453236"/>
                    <a:pt x="1480569" y="486406"/>
                    <a:pt x="1439653" y="486406"/>
                  </a:cubicBezTo>
                  <a:lnTo>
                    <a:pt x="74086" y="486406"/>
                  </a:lnTo>
                  <a:cubicBezTo>
                    <a:pt x="33169" y="486406"/>
                    <a:pt x="0" y="453236"/>
                    <a:pt x="0" y="412320"/>
                  </a:cubicBezTo>
                  <a:lnTo>
                    <a:pt x="0" y="74086"/>
                  </a:lnTo>
                  <a:cubicBezTo>
                    <a:pt x="0" y="33169"/>
                    <a:pt x="33169" y="0"/>
                    <a:pt x="7408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85725"/>
              <a:ext cx="1513738" cy="40068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10876080" y="3688547"/>
            <a:ext cx="5880541" cy="1542566"/>
            <a:chOff x="0" y="0"/>
            <a:chExt cx="1548785" cy="406273"/>
          </a:xfrm>
        </p:grpSpPr>
        <p:sp>
          <p:nvSpPr>
            <p:cNvPr name="Freeform 10" id="10"/>
            <p:cNvSpPr/>
            <p:nvPr/>
          </p:nvSpPr>
          <p:spPr>
            <a:xfrm flipH="false" flipV="false" rot="0">
              <a:off x="0" y="0"/>
              <a:ext cx="1548785" cy="406273"/>
            </a:xfrm>
            <a:custGeom>
              <a:avLst/>
              <a:gdLst/>
              <a:ahLst/>
              <a:cxnLst/>
              <a:rect r="r" b="b" t="t" l="l"/>
              <a:pathLst>
                <a:path h="406273" w="1548785">
                  <a:moveTo>
                    <a:pt x="72409" y="0"/>
                  </a:moveTo>
                  <a:lnTo>
                    <a:pt x="1476375" y="0"/>
                  </a:lnTo>
                  <a:cubicBezTo>
                    <a:pt x="1495580" y="0"/>
                    <a:pt x="1513997" y="7629"/>
                    <a:pt x="1527576" y="21208"/>
                  </a:cubicBezTo>
                  <a:cubicBezTo>
                    <a:pt x="1541156" y="34788"/>
                    <a:pt x="1548785" y="53205"/>
                    <a:pt x="1548785" y="72409"/>
                  </a:cubicBezTo>
                  <a:lnTo>
                    <a:pt x="1548785" y="333863"/>
                  </a:lnTo>
                  <a:cubicBezTo>
                    <a:pt x="1548785" y="353067"/>
                    <a:pt x="1541156" y="371485"/>
                    <a:pt x="1527576" y="385064"/>
                  </a:cubicBezTo>
                  <a:cubicBezTo>
                    <a:pt x="1513997" y="398644"/>
                    <a:pt x="1495580" y="406273"/>
                    <a:pt x="1476375" y="406273"/>
                  </a:cubicBezTo>
                  <a:lnTo>
                    <a:pt x="72409" y="406273"/>
                  </a:lnTo>
                  <a:cubicBezTo>
                    <a:pt x="53205" y="406273"/>
                    <a:pt x="34788" y="398644"/>
                    <a:pt x="21208" y="385064"/>
                  </a:cubicBezTo>
                  <a:cubicBezTo>
                    <a:pt x="7629" y="371485"/>
                    <a:pt x="0" y="353067"/>
                    <a:pt x="0" y="333863"/>
                  </a:cubicBezTo>
                  <a:lnTo>
                    <a:pt x="0" y="72409"/>
                  </a:lnTo>
                  <a:cubicBezTo>
                    <a:pt x="0" y="53205"/>
                    <a:pt x="7629" y="34788"/>
                    <a:pt x="21208" y="21208"/>
                  </a:cubicBezTo>
                  <a:cubicBezTo>
                    <a:pt x="34788" y="7629"/>
                    <a:pt x="53205" y="0"/>
                    <a:pt x="72409"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85725"/>
              <a:ext cx="1548785" cy="320548"/>
            </a:xfrm>
            <a:prstGeom prst="rect">
              <a:avLst/>
            </a:prstGeom>
          </p:spPr>
          <p:txBody>
            <a:bodyPr anchor="ctr" rtlCol="false" tIns="50800" lIns="50800" bIns="50800" rIns="50800"/>
            <a:lstStyle/>
            <a:p>
              <a:pPr algn="ctr">
                <a:lnSpc>
                  <a:spcPts val="1620"/>
                </a:lnSpc>
              </a:pPr>
            </a:p>
          </p:txBody>
        </p:sp>
      </p:grpSp>
      <p:sp>
        <p:nvSpPr>
          <p:cNvPr name="Freeform 12" id="12"/>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3" id="13"/>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4" id="14"/>
          <p:cNvSpPr/>
          <p:nvPr/>
        </p:nvSpPr>
        <p:spPr>
          <a:xfrm flipH="false" flipV="false" rot="0">
            <a:off x="2474740" y="5231114"/>
            <a:ext cx="2901423" cy="3204383"/>
          </a:xfrm>
          <a:custGeom>
            <a:avLst/>
            <a:gdLst/>
            <a:ahLst/>
            <a:cxnLst/>
            <a:rect r="r" b="b" t="t" l="l"/>
            <a:pathLst>
              <a:path h="3204383" w="2901423">
                <a:moveTo>
                  <a:pt x="0" y="0"/>
                </a:moveTo>
                <a:lnTo>
                  <a:pt x="2901423" y="0"/>
                </a:lnTo>
                <a:lnTo>
                  <a:pt x="2901423" y="3204382"/>
                </a:lnTo>
                <a:lnTo>
                  <a:pt x="0" y="3204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14</a:t>
            </a:r>
          </a:p>
        </p:txBody>
      </p:sp>
      <p:sp>
        <p:nvSpPr>
          <p:cNvPr name="TextBox 16" id="16"/>
          <p:cNvSpPr txBox="true"/>
          <p:nvPr/>
        </p:nvSpPr>
        <p:spPr>
          <a:xfrm rot="0">
            <a:off x="2163151" y="3710197"/>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¿DESAFÍOS?</a:t>
            </a:r>
          </a:p>
        </p:txBody>
      </p:sp>
      <p:sp>
        <p:nvSpPr>
          <p:cNvPr name="TextBox 17" id="17"/>
          <p:cNvSpPr txBox="true"/>
          <p:nvPr/>
        </p:nvSpPr>
        <p:spPr>
          <a:xfrm rot="0">
            <a:off x="11319156" y="4158182"/>
            <a:ext cx="10096419" cy="708071"/>
          </a:xfrm>
          <a:prstGeom prst="rect">
            <a:avLst/>
          </a:prstGeom>
        </p:spPr>
        <p:txBody>
          <a:bodyPr anchor="t" rtlCol="false" tIns="0" lIns="0" bIns="0" rIns="0">
            <a:spAutoFit/>
          </a:bodyPr>
          <a:lstStyle/>
          <a:p>
            <a:pPr algn="l">
              <a:lnSpc>
                <a:spcPts val="5376"/>
              </a:lnSpc>
            </a:pPr>
            <a:r>
              <a:rPr lang="en-US" sz="5376" b="true">
                <a:solidFill>
                  <a:srgbClr val="FFFFFF"/>
                </a:solidFill>
                <a:latin typeface="Saira Bold"/>
                <a:ea typeface="Saira Bold"/>
                <a:cs typeface="Saira Bold"/>
                <a:sym typeface="Saira Bold"/>
              </a:rPr>
              <a:t>¿SOLUCIONES?</a:t>
            </a:r>
          </a:p>
        </p:txBody>
      </p:sp>
      <p:sp>
        <p:nvSpPr>
          <p:cNvPr name="TextBox 18" id="18"/>
          <p:cNvSpPr txBox="true"/>
          <p:nvPr/>
        </p:nvSpPr>
        <p:spPr>
          <a:xfrm rot="0">
            <a:off x="779661" y="1133475"/>
            <a:ext cx="10096419" cy="1392624"/>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CUMPLIMIENTO NORMATIVO EN CHILE </a:t>
            </a:r>
          </a:p>
        </p:txBody>
      </p:sp>
      <p:sp>
        <p:nvSpPr>
          <p:cNvPr name="TextBox 19" id="19"/>
          <p:cNvSpPr txBox="true"/>
          <p:nvPr/>
        </p:nvSpPr>
        <p:spPr>
          <a:xfrm rot="0">
            <a:off x="9347958" y="6134234"/>
            <a:ext cx="8940042" cy="2748225"/>
          </a:xfrm>
          <a:prstGeom prst="rect">
            <a:avLst/>
          </a:prstGeom>
        </p:spPr>
        <p:txBody>
          <a:bodyPr anchor="t" rtlCol="false" tIns="0" lIns="0" bIns="0" rIns="0">
            <a:spAutoFit/>
          </a:bodyPr>
          <a:lstStyle/>
          <a:p>
            <a:pPr algn="l" marL="847873" indent="-423937" lvl="1">
              <a:lnSpc>
                <a:spcPts val="5498"/>
              </a:lnSpc>
              <a:buFont typeface="Arial"/>
              <a:buChar char="•"/>
            </a:pPr>
            <a:r>
              <a:rPr lang="en-US" sz="3927">
                <a:solidFill>
                  <a:srgbClr val="000000"/>
                </a:solidFill>
                <a:latin typeface="Saira"/>
                <a:ea typeface="Saira"/>
                <a:cs typeface="Saira"/>
                <a:sym typeface="Saira"/>
              </a:rPr>
              <a:t>Ley de Protección de Datos Personales (Ley 19.628):</a:t>
            </a:r>
          </a:p>
          <a:p>
            <a:pPr algn="l" marL="847873" indent="-423937" lvl="1">
              <a:lnSpc>
                <a:spcPts val="5498"/>
              </a:lnSpc>
              <a:buFont typeface="Arial"/>
              <a:buChar char="•"/>
            </a:pPr>
            <a:r>
              <a:rPr lang="en-US" sz="3927">
                <a:solidFill>
                  <a:srgbClr val="000000"/>
                </a:solidFill>
                <a:latin typeface="Saira"/>
                <a:ea typeface="Saira"/>
                <a:cs typeface="Saira"/>
                <a:sym typeface="Saira"/>
              </a:rPr>
              <a:t>Normativas del Servicio de Impuestos Internos (SII)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929728">
            <a:off x="14262280" y="-1835784"/>
            <a:ext cx="6724192" cy="6396388"/>
          </a:xfrm>
          <a:custGeom>
            <a:avLst/>
            <a:gdLst/>
            <a:ahLst/>
            <a:cxnLst/>
            <a:rect r="r" b="b" t="t" l="l"/>
            <a:pathLst>
              <a:path h="6396388" w="6724192">
                <a:moveTo>
                  <a:pt x="0" y="0"/>
                </a:moveTo>
                <a:lnTo>
                  <a:pt x="6724192" y="0"/>
                </a:lnTo>
                <a:lnTo>
                  <a:pt x="6724192" y="6396387"/>
                </a:lnTo>
                <a:lnTo>
                  <a:pt x="0" y="6396387"/>
                </a:lnTo>
                <a:lnTo>
                  <a:pt x="0" y="0"/>
                </a:lnTo>
                <a:close/>
              </a:path>
            </a:pathLst>
          </a:custGeom>
          <a:blipFill>
            <a:blip r:embed="rId4"/>
            <a:stretch>
              <a:fillRect l="0" t="0" r="0" b="0"/>
            </a:stretch>
          </a:blipFill>
        </p:spPr>
      </p:sp>
      <p:sp>
        <p:nvSpPr>
          <p:cNvPr name="Freeform 7" id="7"/>
          <p:cNvSpPr/>
          <p:nvPr/>
        </p:nvSpPr>
        <p:spPr>
          <a:xfrm flipH="false" flipV="false" rot="0">
            <a:off x="8610460" y="1028700"/>
            <a:ext cx="11953204" cy="9258300"/>
          </a:xfrm>
          <a:custGeom>
            <a:avLst/>
            <a:gdLst/>
            <a:ahLst/>
            <a:cxnLst/>
            <a:rect r="r" b="b" t="t" l="l"/>
            <a:pathLst>
              <a:path h="9258300" w="11953204">
                <a:moveTo>
                  <a:pt x="0" y="0"/>
                </a:moveTo>
                <a:lnTo>
                  <a:pt x="11953204" y="0"/>
                </a:lnTo>
                <a:lnTo>
                  <a:pt x="1195320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0">
            <a:off x="1028700" y="5068457"/>
            <a:ext cx="6124685" cy="1816100"/>
          </a:xfrm>
          <a:prstGeom prst="rect">
            <a:avLst/>
          </a:prstGeom>
        </p:spPr>
        <p:txBody>
          <a:bodyPr anchor="t" rtlCol="false" tIns="0" lIns="0" bIns="0" rIns="0">
            <a:spAutoFit/>
          </a:bodyPr>
          <a:lstStyle/>
          <a:p>
            <a:pPr algn="l">
              <a:lnSpc>
                <a:spcPts val="6999"/>
              </a:lnSpc>
            </a:pPr>
            <a:r>
              <a:rPr lang="en-US" sz="6999" b="true">
                <a:solidFill>
                  <a:srgbClr val="091E69"/>
                </a:solidFill>
                <a:latin typeface="Saira Bold"/>
                <a:ea typeface="Saira Bold"/>
                <a:cs typeface="Saira Bold"/>
                <a:sym typeface="Saira Bold"/>
              </a:rPr>
              <a:t>GRACIAS POR SU ATENCIÓN</a:t>
            </a:r>
          </a:p>
        </p:txBody>
      </p:sp>
      <p:sp>
        <p:nvSpPr>
          <p:cNvPr name="TextBox 9" id="9"/>
          <p:cNvSpPr txBox="true"/>
          <p:nvPr/>
        </p:nvSpPr>
        <p:spPr>
          <a:xfrm rot="0">
            <a:off x="2085816" y="8999739"/>
            <a:ext cx="361652"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15</a:t>
            </a:r>
          </a:p>
        </p:txBody>
      </p:sp>
      <p:sp>
        <p:nvSpPr>
          <p:cNvPr name="Freeform 10" id="10"/>
          <p:cNvSpPr/>
          <p:nvPr/>
        </p:nvSpPr>
        <p:spPr>
          <a:xfrm flipH="false" flipV="false" rot="-2929728">
            <a:off x="-1665006" y="-1362096"/>
            <a:ext cx="4248738" cy="4041612"/>
          </a:xfrm>
          <a:custGeom>
            <a:avLst/>
            <a:gdLst/>
            <a:ahLst/>
            <a:cxnLst/>
            <a:rect r="r" b="b" t="t" l="l"/>
            <a:pathLst>
              <a:path h="4041612" w="4248738">
                <a:moveTo>
                  <a:pt x="0" y="0"/>
                </a:moveTo>
                <a:lnTo>
                  <a:pt x="4248739" y="0"/>
                </a:lnTo>
                <a:lnTo>
                  <a:pt x="4248739" y="4041612"/>
                </a:lnTo>
                <a:lnTo>
                  <a:pt x="0" y="4041612"/>
                </a:lnTo>
                <a:lnTo>
                  <a:pt x="0" y="0"/>
                </a:lnTo>
                <a:close/>
              </a:path>
            </a:pathLst>
          </a:custGeom>
          <a:blipFill>
            <a:blip r:embed="rId4"/>
            <a:stretch>
              <a:fillRect l="0" t="0" r="0" b="0"/>
            </a:stretch>
          </a:blipFill>
        </p:spPr>
      </p:sp>
      <p:sp>
        <p:nvSpPr>
          <p:cNvPr name="TextBox 11" id="11"/>
          <p:cNvSpPr txBox="true"/>
          <p:nvPr/>
        </p:nvSpPr>
        <p:spPr>
          <a:xfrm rot="0">
            <a:off x="1028700" y="1219200"/>
            <a:ext cx="5041596" cy="465997"/>
          </a:xfrm>
          <a:prstGeom prst="rect">
            <a:avLst/>
          </a:prstGeom>
        </p:spPr>
        <p:txBody>
          <a:bodyPr anchor="t" rtlCol="false" tIns="0" lIns="0" bIns="0" rIns="0">
            <a:spAutoFit/>
          </a:bodyPr>
          <a:lstStyle/>
          <a:p>
            <a:pPr algn="l" marL="0" indent="0" lvl="0">
              <a:lnSpc>
                <a:spcPts val="3220"/>
              </a:lnSpc>
              <a:spcBef>
                <a:spcPct val="0"/>
              </a:spcBef>
            </a:pPr>
            <a:r>
              <a:rPr lang="en-US" b="true" sz="4352">
                <a:solidFill>
                  <a:srgbClr val="091E69"/>
                </a:solidFill>
                <a:latin typeface="Saira Bold"/>
                <a:ea typeface="Saira Bold"/>
                <a:cs typeface="Saira Bold"/>
                <a:sym typeface="Saira Bold"/>
              </a:rPr>
              <a:t>PERFULANDIA SPA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413175">
            <a:off x="-1803739" y="8125575"/>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2"/>
            <a:stretch>
              <a:fillRect l="0" t="0" r="0" b="0"/>
            </a:stretch>
          </a:blipFill>
        </p:spPr>
      </p:sp>
      <p:grpSp>
        <p:nvGrpSpPr>
          <p:cNvPr name="Group 3" id="3"/>
          <p:cNvGrpSpPr/>
          <p:nvPr/>
        </p:nvGrpSpPr>
        <p:grpSpPr>
          <a:xfrm rot="0">
            <a:off x="1028700" y="8897647"/>
            <a:ext cx="870369" cy="360653"/>
            <a:chOff x="0" y="0"/>
            <a:chExt cx="980772" cy="406400"/>
          </a:xfrm>
        </p:grpSpPr>
        <p:sp>
          <p:nvSpPr>
            <p:cNvPr name="Freeform 4" id="4"/>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5" id="5"/>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6" id="6"/>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10800000">
            <a:off x="584025" y="5046407"/>
            <a:ext cx="8321072" cy="2590797"/>
            <a:chOff x="0" y="0"/>
            <a:chExt cx="2191558" cy="682350"/>
          </a:xfrm>
        </p:grpSpPr>
        <p:sp>
          <p:nvSpPr>
            <p:cNvPr name="Freeform 8" id="8"/>
            <p:cNvSpPr/>
            <p:nvPr/>
          </p:nvSpPr>
          <p:spPr>
            <a:xfrm flipH="false" flipV="false" rot="0">
              <a:off x="0" y="0"/>
              <a:ext cx="2191558" cy="682350"/>
            </a:xfrm>
            <a:custGeom>
              <a:avLst/>
              <a:gdLst/>
              <a:ahLst/>
              <a:cxnLst/>
              <a:rect r="r" b="b" t="t" l="l"/>
              <a:pathLst>
                <a:path h="682350" w="2191558">
                  <a:moveTo>
                    <a:pt x="51172" y="0"/>
                  </a:moveTo>
                  <a:lnTo>
                    <a:pt x="2140386" y="0"/>
                  </a:lnTo>
                  <a:cubicBezTo>
                    <a:pt x="2153958" y="0"/>
                    <a:pt x="2166974" y="5391"/>
                    <a:pt x="2176570" y="14988"/>
                  </a:cubicBezTo>
                  <a:cubicBezTo>
                    <a:pt x="2186167" y="24585"/>
                    <a:pt x="2191558" y="37600"/>
                    <a:pt x="2191558" y="51172"/>
                  </a:cubicBezTo>
                  <a:lnTo>
                    <a:pt x="2191558" y="631178"/>
                  </a:lnTo>
                  <a:cubicBezTo>
                    <a:pt x="2191558" y="644750"/>
                    <a:pt x="2186167" y="657765"/>
                    <a:pt x="2176570" y="667362"/>
                  </a:cubicBezTo>
                  <a:cubicBezTo>
                    <a:pt x="2166974" y="676959"/>
                    <a:pt x="2153958" y="682350"/>
                    <a:pt x="2140386" y="682350"/>
                  </a:cubicBezTo>
                  <a:lnTo>
                    <a:pt x="51172" y="682350"/>
                  </a:lnTo>
                  <a:cubicBezTo>
                    <a:pt x="22910" y="682350"/>
                    <a:pt x="0" y="659439"/>
                    <a:pt x="0" y="631178"/>
                  </a:cubicBezTo>
                  <a:lnTo>
                    <a:pt x="0" y="51172"/>
                  </a:lnTo>
                  <a:cubicBezTo>
                    <a:pt x="0" y="37600"/>
                    <a:pt x="5391" y="24585"/>
                    <a:pt x="14988" y="14988"/>
                  </a:cubicBezTo>
                  <a:cubicBezTo>
                    <a:pt x="24585" y="5391"/>
                    <a:pt x="37600" y="0"/>
                    <a:pt x="51172" y="0"/>
                  </a:cubicBezTo>
                  <a:close/>
                </a:path>
              </a:pathLst>
            </a:custGeom>
            <a:gradFill rotWithShape="true">
              <a:gsLst>
                <a:gs pos="0">
                  <a:srgbClr val="E0E0E1">
                    <a:alpha val="100000"/>
                  </a:srgbClr>
                </a:gs>
                <a:gs pos="100000">
                  <a:srgbClr val="FFFFFF">
                    <a:alpha val="100000"/>
                  </a:srgbClr>
                </a:gs>
              </a:gsLst>
              <a:lin ang="0"/>
            </a:gradFill>
          </p:spPr>
        </p:sp>
        <p:sp>
          <p:nvSpPr>
            <p:cNvPr name="TextBox 9" id="9"/>
            <p:cNvSpPr txBox="true"/>
            <p:nvPr/>
          </p:nvSpPr>
          <p:spPr>
            <a:xfrm>
              <a:off x="0" y="85725"/>
              <a:ext cx="2191558" cy="596625"/>
            </a:xfrm>
            <a:prstGeom prst="rect">
              <a:avLst/>
            </a:prstGeom>
          </p:spPr>
          <p:txBody>
            <a:bodyPr anchor="ctr" rtlCol="false" tIns="50800" lIns="50800" bIns="50800" rIns="50800"/>
            <a:lstStyle/>
            <a:p>
              <a:pPr algn="ctr">
                <a:lnSpc>
                  <a:spcPts val="1620"/>
                </a:lnSpc>
              </a:pPr>
            </a:p>
          </p:txBody>
        </p:sp>
      </p:grpSp>
      <p:grpSp>
        <p:nvGrpSpPr>
          <p:cNvPr name="Group 10" id="10"/>
          <p:cNvGrpSpPr/>
          <p:nvPr/>
        </p:nvGrpSpPr>
        <p:grpSpPr>
          <a:xfrm rot="-10800000">
            <a:off x="10047927" y="6561466"/>
            <a:ext cx="6053593" cy="1930306"/>
            <a:chOff x="0" y="0"/>
            <a:chExt cx="1594362" cy="508393"/>
          </a:xfrm>
        </p:grpSpPr>
        <p:sp>
          <p:nvSpPr>
            <p:cNvPr name="Freeform 11" id="11"/>
            <p:cNvSpPr/>
            <p:nvPr/>
          </p:nvSpPr>
          <p:spPr>
            <a:xfrm flipH="false" flipV="false" rot="0">
              <a:off x="0" y="0"/>
              <a:ext cx="1594362" cy="508393"/>
            </a:xfrm>
            <a:custGeom>
              <a:avLst/>
              <a:gdLst/>
              <a:ahLst/>
              <a:cxnLst/>
              <a:rect r="r" b="b" t="t" l="l"/>
              <a:pathLst>
                <a:path h="508393" w="1594362">
                  <a:moveTo>
                    <a:pt x="70339" y="0"/>
                  </a:moveTo>
                  <a:lnTo>
                    <a:pt x="1524023" y="0"/>
                  </a:lnTo>
                  <a:cubicBezTo>
                    <a:pt x="1542678" y="0"/>
                    <a:pt x="1560569" y="7411"/>
                    <a:pt x="1573760" y="20602"/>
                  </a:cubicBezTo>
                  <a:cubicBezTo>
                    <a:pt x="1586951" y="33793"/>
                    <a:pt x="1594362" y="51684"/>
                    <a:pt x="1594362" y="70339"/>
                  </a:cubicBezTo>
                  <a:lnTo>
                    <a:pt x="1594362" y="438054"/>
                  </a:lnTo>
                  <a:cubicBezTo>
                    <a:pt x="1594362" y="456709"/>
                    <a:pt x="1586951" y="474600"/>
                    <a:pt x="1573760" y="487791"/>
                  </a:cubicBezTo>
                  <a:cubicBezTo>
                    <a:pt x="1560569" y="500983"/>
                    <a:pt x="1542678" y="508393"/>
                    <a:pt x="1524023" y="508393"/>
                  </a:cubicBezTo>
                  <a:lnTo>
                    <a:pt x="70339" y="508393"/>
                  </a:lnTo>
                  <a:cubicBezTo>
                    <a:pt x="31492" y="508393"/>
                    <a:pt x="0" y="476901"/>
                    <a:pt x="0" y="438054"/>
                  </a:cubicBezTo>
                  <a:lnTo>
                    <a:pt x="0" y="70339"/>
                  </a:lnTo>
                  <a:cubicBezTo>
                    <a:pt x="0" y="51684"/>
                    <a:pt x="7411" y="33793"/>
                    <a:pt x="20602" y="20602"/>
                  </a:cubicBezTo>
                  <a:cubicBezTo>
                    <a:pt x="33793" y="7411"/>
                    <a:pt x="51684" y="0"/>
                    <a:pt x="70339" y="0"/>
                  </a:cubicBezTo>
                  <a:close/>
                </a:path>
              </a:pathLst>
            </a:custGeom>
            <a:gradFill rotWithShape="true">
              <a:gsLst>
                <a:gs pos="0">
                  <a:srgbClr val="E0E0E1">
                    <a:alpha val="100000"/>
                  </a:srgbClr>
                </a:gs>
                <a:gs pos="100000">
                  <a:srgbClr val="FFFFFF">
                    <a:alpha val="100000"/>
                  </a:srgbClr>
                </a:gs>
              </a:gsLst>
              <a:lin ang="0"/>
            </a:gradFill>
          </p:spPr>
        </p:sp>
        <p:sp>
          <p:nvSpPr>
            <p:cNvPr name="TextBox 12" id="12"/>
            <p:cNvSpPr txBox="true"/>
            <p:nvPr/>
          </p:nvSpPr>
          <p:spPr>
            <a:xfrm>
              <a:off x="0" y="85725"/>
              <a:ext cx="1594362" cy="422668"/>
            </a:xfrm>
            <a:prstGeom prst="rect">
              <a:avLst/>
            </a:prstGeom>
          </p:spPr>
          <p:txBody>
            <a:bodyPr anchor="ctr" rtlCol="false" tIns="50800" lIns="50800" bIns="50800" rIns="50800"/>
            <a:lstStyle/>
            <a:p>
              <a:pPr algn="ctr">
                <a:lnSpc>
                  <a:spcPts val="1620"/>
                </a:lnSpc>
              </a:pPr>
            </a:p>
          </p:txBody>
        </p:sp>
      </p:grpSp>
      <p:sp>
        <p:nvSpPr>
          <p:cNvPr name="Freeform 13" id="13"/>
          <p:cNvSpPr/>
          <p:nvPr/>
        </p:nvSpPr>
        <p:spPr>
          <a:xfrm flipH="false" flipV="false" rot="-2929728">
            <a:off x="13884706" y="-1236708"/>
            <a:ext cx="6234801" cy="5930854"/>
          </a:xfrm>
          <a:custGeom>
            <a:avLst/>
            <a:gdLst/>
            <a:ahLst/>
            <a:cxnLst/>
            <a:rect r="r" b="b" t="t" l="l"/>
            <a:pathLst>
              <a:path h="5930854" w="6234801">
                <a:moveTo>
                  <a:pt x="0" y="0"/>
                </a:moveTo>
                <a:lnTo>
                  <a:pt x="6234801" y="0"/>
                </a:lnTo>
                <a:lnTo>
                  <a:pt x="6234801" y="5930854"/>
                </a:lnTo>
                <a:lnTo>
                  <a:pt x="0" y="5930854"/>
                </a:lnTo>
                <a:lnTo>
                  <a:pt x="0" y="0"/>
                </a:lnTo>
                <a:close/>
              </a:path>
            </a:pathLst>
          </a:custGeom>
          <a:blipFill>
            <a:blip r:embed="rId2"/>
            <a:stretch>
              <a:fillRect l="0" t="0" r="0" b="0"/>
            </a:stretch>
          </a:blipFill>
        </p:spPr>
      </p:sp>
      <p:sp>
        <p:nvSpPr>
          <p:cNvPr name="Freeform 14" id="14"/>
          <p:cNvSpPr/>
          <p:nvPr/>
        </p:nvSpPr>
        <p:spPr>
          <a:xfrm flipH="false" flipV="false" rot="0">
            <a:off x="10765925" y="1028700"/>
            <a:ext cx="5106617" cy="4735914"/>
          </a:xfrm>
          <a:custGeom>
            <a:avLst/>
            <a:gdLst/>
            <a:ahLst/>
            <a:cxnLst/>
            <a:rect r="r" b="b" t="t" l="l"/>
            <a:pathLst>
              <a:path h="4735914" w="5106617">
                <a:moveTo>
                  <a:pt x="0" y="0"/>
                </a:moveTo>
                <a:lnTo>
                  <a:pt x="5106617" y="0"/>
                </a:lnTo>
                <a:lnTo>
                  <a:pt x="5106617" y="4735914"/>
                </a:lnTo>
                <a:lnTo>
                  <a:pt x="0" y="47359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584025" y="2211852"/>
            <a:ext cx="7108487" cy="2015835"/>
          </a:xfrm>
          <a:prstGeom prst="rect">
            <a:avLst/>
          </a:prstGeom>
        </p:spPr>
        <p:txBody>
          <a:bodyPr anchor="t" rtlCol="false" tIns="0" lIns="0" bIns="0" rIns="0">
            <a:spAutoFit/>
          </a:bodyPr>
          <a:lstStyle/>
          <a:p>
            <a:pPr algn="ctr">
              <a:lnSpc>
                <a:spcPts val="7738"/>
              </a:lnSpc>
            </a:pPr>
            <a:r>
              <a:rPr lang="en-US" b="true" sz="7738">
                <a:solidFill>
                  <a:srgbClr val="091E69"/>
                </a:solidFill>
                <a:latin typeface="Saira Bold"/>
                <a:ea typeface="Saira Bold"/>
                <a:cs typeface="Saira Bold"/>
                <a:sym typeface="Saira Bold"/>
              </a:rPr>
              <a:t>PERFULANDIA             SPA</a:t>
            </a:r>
          </a:p>
        </p:txBody>
      </p:sp>
      <p:sp>
        <p:nvSpPr>
          <p:cNvPr name="TextBox 16" id="16"/>
          <p:cNvSpPr txBox="true"/>
          <p:nvPr/>
        </p:nvSpPr>
        <p:spPr>
          <a:xfrm rot="0">
            <a:off x="3215029" y="1162050"/>
            <a:ext cx="4070556" cy="906927"/>
          </a:xfrm>
          <a:prstGeom prst="rect">
            <a:avLst/>
          </a:prstGeom>
        </p:spPr>
        <p:txBody>
          <a:bodyPr anchor="t" rtlCol="false" tIns="0" lIns="0" bIns="0" rIns="0">
            <a:spAutoFit/>
          </a:bodyPr>
          <a:lstStyle/>
          <a:p>
            <a:pPr algn="l">
              <a:lnSpc>
                <a:spcPts val="6846"/>
              </a:lnSpc>
            </a:pPr>
            <a:r>
              <a:rPr lang="en-US" sz="6846">
                <a:solidFill>
                  <a:srgbClr val="091E69"/>
                </a:solidFill>
                <a:latin typeface="Saira"/>
                <a:ea typeface="Saira"/>
                <a:cs typeface="Saira"/>
                <a:sym typeface="Saira"/>
              </a:rPr>
              <a:t>Caso</a:t>
            </a:r>
          </a:p>
        </p:txBody>
      </p:sp>
      <p:sp>
        <p:nvSpPr>
          <p:cNvPr name="TextBox 17" id="17"/>
          <p:cNvSpPr txBox="true"/>
          <p:nvPr/>
        </p:nvSpPr>
        <p:spPr>
          <a:xfrm rot="0">
            <a:off x="1180576" y="5446554"/>
            <a:ext cx="2533783" cy="318135"/>
          </a:xfrm>
          <a:prstGeom prst="rect">
            <a:avLst/>
          </a:prstGeom>
        </p:spPr>
        <p:txBody>
          <a:bodyPr anchor="t" rtlCol="false" tIns="0" lIns="0" bIns="0" rIns="0">
            <a:spAutoFit/>
          </a:bodyPr>
          <a:lstStyle/>
          <a:p>
            <a:pPr algn="l" marL="0" indent="0" lvl="0">
              <a:lnSpc>
                <a:spcPts val="2400"/>
              </a:lnSpc>
              <a:spcBef>
                <a:spcPct val="0"/>
              </a:spcBef>
            </a:pPr>
            <a:r>
              <a:rPr lang="en-US" sz="2400">
                <a:solidFill>
                  <a:srgbClr val="031040"/>
                </a:solidFill>
                <a:latin typeface="Saira"/>
                <a:ea typeface="Saira"/>
                <a:cs typeface="Saira"/>
                <a:sym typeface="Saira"/>
              </a:rPr>
              <a:t>Contexto</a:t>
            </a:r>
          </a:p>
        </p:txBody>
      </p:sp>
      <p:sp>
        <p:nvSpPr>
          <p:cNvPr name="TextBox 18" id="18"/>
          <p:cNvSpPr txBox="true"/>
          <p:nvPr/>
        </p:nvSpPr>
        <p:spPr>
          <a:xfrm rot="0">
            <a:off x="1180576" y="5804308"/>
            <a:ext cx="6663812" cy="1469961"/>
          </a:xfrm>
          <a:prstGeom prst="rect">
            <a:avLst/>
          </a:prstGeom>
        </p:spPr>
        <p:txBody>
          <a:bodyPr anchor="t" rtlCol="false" tIns="0" lIns="0" bIns="0" rIns="0">
            <a:spAutoFit/>
          </a:bodyPr>
          <a:lstStyle/>
          <a:p>
            <a:pPr algn="just">
              <a:lnSpc>
                <a:spcPts val="1973"/>
              </a:lnSpc>
            </a:pPr>
            <a:r>
              <a:rPr lang="en-US" sz="1409">
                <a:solidFill>
                  <a:srgbClr val="031040"/>
                </a:solidFill>
                <a:latin typeface="Saira"/>
                <a:ea typeface="Saira"/>
                <a:cs typeface="Saira"/>
                <a:sym typeface="Saira"/>
              </a:rPr>
              <a:t>Perfulandia SPA es una empresa chilena en constante expansión, lo que ha llevado a la apertura de nuevas sucursales en distintas ciudades del país. Actualmente, la empresa opera con un sistema monolítico, es decir, una única aplicación donde todos los módulos de gestión, como ventas, inventarios, logística y clientes, están integrados en un solo bloque de software.</a:t>
            </a:r>
          </a:p>
          <a:p>
            <a:pPr algn="just">
              <a:lnSpc>
                <a:spcPts val="1973"/>
              </a:lnSpc>
            </a:pPr>
          </a:p>
        </p:txBody>
      </p:sp>
      <p:sp>
        <p:nvSpPr>
          <p:cNvPr name="TextBox 19" id="19"/>
          <p:cNvSpPr txBox="true"/>
          <p:nvPr/>
        </p:nvSpPr>
        <p:spPr>
          <a:xfrm rot="0">
            <a:off x="2085816" y="8999739"/>
            <a:ext cx="361652"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02</a:t>
            </a:r>
          </a:p>
        </p:txBody>
      </p:sp>
      <p:sp>
        <p:nvSpPr>
          <p:cNvPr name="TextBox 20" id="20"/>
          <p:cNvSpPr txBox="true"/>
          <p:nvPr/>
        </p:nvSpPr>
        <p:spPr>
          <a:xfrm rot="0">
            <a:off x="11551480" y="7331419"/>
            <a:ext cx="3046487" cy="447549"/>
          </a:xfrm>
          <a:prstGeom prst="rect">
            <a:avLst/>
          </a:prstGeom>
        </p:spPr>
        <p:txBody>
          <a:bodyPr anchor="t" rtlCol="false" tIns="0" lIns="0" bIns="0" rIns="0">
            <a:spAutoFit/>
          </a:bodyPr>
          <a:lstStyle/>
          <a:p>
            <a:pPr algn="ctr">
              <a:lnSpc>
                <a:spcPts val="3316"/>
              </a:lnSpc>
            </a:pPr>
            <a:r>
              <a:rPr lang="en-US" b="true" sz="3316">
                <a:solidFill>
                  <a:srgbClr val="091E69"/>
                </a:solidFill>
                <a:latin typeface="Saira Bold"/>
                <a:ea typeface="Saira Bold"/>
                <a:cs typeface="Saira Bold"/>
                <a:sym typeface="Saira Bold"/>
              </a:rPr>
              <a:t>¿IMPACTOS?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839314" y="5412463"/>
            <a:ext cx="191298" cy="285996"/>
          </a:xfrm>
          <a:custGeom>
            <a:avLst/>
            <a:gdLst/>
            <a:ahLst/>
            <a:cxnLst/>
            <a:rect r="r" b="b" t="t" l="l"/>
            <a:pathLst>
              <a:path h="285996" w="191298">
                <a:moveTo>
                  <a:pt x="191298" y="0"/>
                </a:moveTo>
                <a:lnTo>
                  <a:pt x="0" y="0"/>
                </a:lnTo>
                <a:lnTo>
                  <a:pt x="0" y="285996"/>
                </a:lnTo>
                <a:lnTo>
                  <a:pt x="191298" y="285996"/>
                </a:lnTo>
                <a:lnTo>
                  <a:pt x="1912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587769">
            <a:off x="16163631" y="-1712309"/>
            <a:ext cx="4248738" cy="4041612"/>
          </a:xfrm>
          <a:custGeom>
            <a:avLst/>
            <a:gdLst/>
            <a:ahLst/>
            <a:cxnLst/>
            <a:rect r="r" b="b" t="t" l="l"/>
            <a:pathLst>
              <a:path h="4041612" w="4248738">
                <a:moveTo>
                  <a:pt x="0" y="0"/>
                </a:moveTo>
                <a:lnTo>
                  <a:pt x="4248738" y="0"/>
                </a:lnTo>
                <a:lnTo>
                  <a:pt x="4248738" y="4041613"/>
                </a:lnTo>
                <a:lnTo>
                  <a:pt x="0" y="4041613"/>
                </a:lnTo>
                <a:lnTo>
                  <a:pt x="0" y="0"/>
                </a:lnTo>
                <a:close/>
              </a:path>
            </a:pathLst>
          </a:custGeom>
          <a:blipFill>
            <a:blip r:embed="rId6"/>
            <a:stretch>
              <a:fillRect l="0" t="0" r="0" b="0"/>
            </a:stretch>
          </a:blipFill>
        </p:spPr>
      </p:sp>
      <p:sp>
        <p:nvSpPr>
          <p:cNvPr name="Freeform 8" id="8"/>
          <p:cNvSpPr/>
          <p:nvPr/>
        </p:nvSpPr>
        <p:spPr>
          <a:xfrm flipH="false" flipV="false" rot="4784708">
            <a:off x="2828349" y="7391296"/>
            <a:ext cx="5492115" cy="5224374"/>
          </a:xfrm>
          <a:custGeom>
            <a:avLst/>
            <a:gdLst/>
            <a:ahLst/>
            <a:cxnLst/>
            <a:rect r="r" b="b" t="t" l="l"/>
            <a:pathLst>
              <a:path h="5224374" w="5492115">
                <a:moveTo>
                  <a:pt x="0" y="0"/>
                </a:moveTo>
                <a:lnTo>
                  <a:pt x="5492115" y="0"/>
                </a:lnTo>
                <a:lnTo>
                  <a:pt x="5492115" y="5224375"/>
                </a:lnTo>
                <a:lnTo>
                  <a:pt x="0" y="5224375"/>
                </a:lnTo>
                <a:lnTo>
                  <a:pt x="0" y="0"/>
                </a:lnTo>
                <a:close/>
              </a:path>
            </a:pathLst>
          </a:custGeom>
          <a:blipFill>
            <a:blip r:embed="rId6"/>
            <a:stretch>
              <a:fillRect l="0" t="0" r="0" b="0"/>
            </a:stretch>
          </a:blipFill>
        </p:spPr>
      </p:sp>
      <p:sp>
        <p:nvSpPr>
          <p:cNvPr name="Freeform 9" id="9"/>
          <p:cNvSpPr/>
          <p:nvPr/>
        </p:nvSpPr>
        <p:spPr>
          <a:xfrm flipH="false" flipV="false" rot="0">
            <a:off x="8633738" y="3290965"/>
            <a:ext cx="8625562" cy="4242995"/>
          </a:xfrm>
          <a:custGeom>
            <a:avLst/>
            <a:gdLst/>
            <a:ahLst/>
            <a:cxnLst/>
            <a:rect r="r" b="b" t="t" l="l"/>
            <a:pathLst>
              <a:path h="4242995" w="8625562">
                <a:moveTo>
                  <a:pt x="0" y="0"/>
                </a:moveTo>
                <a:lnTo>
                  <a:pt x="8625562" y="0"/>
                </a:lnTo>
                <a:lnTo>
                  <a:pt x="8625562" y="4242995"/>
                </a:lnTo>
                <a:lnTo>
                  <a:pt x="0" y="4242995"/>
                </a:lnTo>
                <a:lnTo>
                  <a:pt x="0" y="0"/>
                </a:lnTo>
                <a:close/>
              </a:path>
            </a:pathLst>
          </a:custGeom>
          <a:blipFill>
            <a:blip r:embed="rId7"/>
            <a:stretch>
              <a:fillRect l="0" t="0" r="0" b="0"/>
            </a:stretch>
          </a:blipFill>
        </p:spPr>
      </p:sp>
      <p:sp>
        <p:nvSpPr>
          <p:cNvPr name="TextBox 10" id="10"/>
          <p:cNvSpPr txBox="true"/>
          <p:nvPr/>
        </p:nvSpPr>
        <p:spPr>
          <a:xfrm rot="0">
            <a:off x="1028700" y="1209675"/>
            <a:ext cx="5354147" cy="2430964"/>
          </a:xfrm>
          <a:prstGeom prst="rect">
            <a:avLst/>
          </a:prstGeom>
        </p:spPr>
        <p:txBody>
          <a:bodyPr anchor="t" rtlCol="false" tIns="0" lIns="0" bIns="0" rIns="0">
            <a:spAutoFit/>
          </a:bodyPr>
          <a:lstStyle/>
          <a:p>
            <a:pPr algn="l">
              <a:lnSpc>
                <a:spcPts val="9378"/>
              </a:lnSpc>
            </a:pPr>
            <a:r>
              <a:rPr lang="en-US" sz="9378" b="true">
                <a:solidFill>
                  <a:srgbClr val="091E69"/>
                </a:solidFill>
                <a:latin typeface="Saira Bold"/>
                <a:ea typeface="Saira Bold"/>
                <a:cs typeface="Saira Bold"/>
                <a:sym typeface="Saira Bold"/>
              </a:rPr>
              <a:t>EN EL NEGOCIO</a:t>
            </a:r>
          </a:p>
        </p:txBody>
      </p:sp>
      <p:sp>
        <p:nvSpPr>
          <p:cNvPr name="TextBox 11" id="11"/>
          <p:cNvSpPr txBox="true"/>
          <p:nvPr/>
        </p:nvSpPr>
        <p:spPr>
          <a:xfrm rot="0">
            <a:off x="2085816" y="8999739"/>
            <a:ext cx="429259"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03</a:t>
            </a:r>
          </a:p>
        </p:txBody>
      </p:sp>
      <p:sp>
        <p:nvSpPr>
          <p:cNvPr name="TextBox 12" id="12"/>
          <p:cNvSpPr txBox="true"/>
          <p:nvPr/>
        </p:nvSpPr>
        <p:spPr>
          <a:xfrm rot="0">
            <a:off x="668539" y="4161209"/>
            <a:ext cx="6941065" cy="3036400"/>
          </a:xfrm>
          <a:prstGeom prst="rect">
            <a:avLst/>
          </a:prstGeom>
        </p:spPr>
        <p:txBody>
          <a:bodyPr anchor="t" rtlCol="false" tIns="0" lIns="0" bIns="0" rIns="0">
            <a:spAutoFit/>
          </a:bodyPr>
          <a:lstStyle/>
          <a:p>
            <a:pPr algn="just" marL="341492" indent="-170746" lvl="1">
              <a:lnSpc>
                <a:spcPts val="2214"/>
              </a:lnSpc>
              <a:buFont typeface="Arial"/>
              <a:buChar char="•"/>
            </a:pPr>
            <a:r>
              <a:rPr lang="en-US" b="true" sz="1581">
                <a:solidFill>
                  <a:srgbClr val="000000"/>
                </a:solidFill>
                <a:latin typeface="Saira Bold"/>
                <a:ea typeface="Saira Bold"/>
                <a:cs typeface="Saira Bold"/>
                <a:sym typeface="Saira Bold"/>
              </a:rPr>
              <a:t>Interrupción de operaciones</a:t>
            </a:r>
            <a:r>
              <a:rPr lang="en-US" sz="1581">
                <a:solidFill>
                  <a:srgbClr val="000000"/>
                </a:solidFill>
                <a:latin typeface="Saira"/>
                <a:ea typeface="Saira"/>
                <a:cs typeface="Saira"/>
                <a:sym typeface="Saira"/>
              </a:rPr>
              <a:t>: Los fallos en el sistema pueden detener las ventas, la gestión de inventarios y el procesamiento de pedidos, afectando la rentabilidad y la satisfacción del cliente.</a:t>
            </a:r>
          </a:p>
          <a:p>
            <a:pPr algn="just" marL="341492" indent="-170746" lvl="1">
              <a:lnSpc>
                <a:spcPts val="2214"/>
              </a:lnSpc>
              <a:buFont typeface="Arial"/>
              <a:buChar char="•"/>
            </a:pPr>
            <a:r>
              <a:rPr lang="en-US" b="true" sz="1581">
                <a:solidFill>
                  <a:srgbClr val="000000"/>
                </a:solidFill>
                <a:latin typeface="Saira Bold"/>
                <a:ea typeface="Saira Bold"/>
                <a:cs typeface="Saira Bold"/>
                <a:sym typeface="Saira Bold"/>
              </a:rPr>
              <a:t>Dificultad para escala</a:t>
            </a:r>
            <a:r>
              <a:rPr lang="en-US" sz="1581">
                <a:solidFill>
                  <a:srgbClr val="000000"/>
                </a:solidFill>
                <a:latin typeface="Saira"/>
                <a:ea typeface="Saira"/>
                <a:cs typeface="Saira"/>
                <a:sym typeface="Saira"/>
              </a:rPr>
              <a:t>r: El crecimiento de la empresa y la apertura de nuevas sucursales requieren un sistema que pueda adaptarse rápidamente a mayores volúmenes de transacciones y nuevos requerimientos.</a:t>
            </a:r>
          </a:p>
          <a:p>
            <a:pPr algn="just" marL="341492" indent="-170746" lvl="1">
              <a:lnSpc>
                <a:spcPts val="2214"/>
              </a:lnSpc>
              <a:buFont typeface="Arial"/>
              <a:buChar char="•"/>
            </a:pPr>
            <a:r>
              <a:rPr lang="en-US" b="true" sz="1581">
                <a:solidFill>
                  <a:srgbClr val="000000"/>
                </a:solidFill>
                <a:latin typeface="Saira Bold"/>
                <a:ea typeface="Saira Bold"/>
                <a:cs typeface="Saira Bold"/>
                <a:sym typeface="Saira Bold"/>
              </a:rPr>
              <a:t>Altos costos de mantenimiento:</a:t>
            </a:r>
            <a:r>
              <a:rPr lang="en-US" sz="1581">
                <a:solidFill>
                  <a:srgbClr val="000000"/>
                </a:solidFill>
                <a:latin typeface="Saira"/>
                <a:ea typeface="Saira"/>
                <a:cs typeface="Saira"/>
                <a:sym typeface="Saira"/>
              </a:rPr>
              <a:t> Las actualizaciones del sistema demandan un tiempo prolongado de desarrollo y pruebas, lo que incrementa los costos operativos y reduce la capacidad de innovación tecnológica de la empresa.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459827" y="4499610"/>
            <a:ext cx="8182157" cy="1249681"/>
          </a:xfrm>
          <a:prstGeom prst="rect">
            <a:avLst/>
          </a:prstGeom>
        </p:spPr>
        <p:txBody>
          <a:bodyPr anchor="t" rtlCol="false" tIns="0" lIns="0" bIns="0" rIns="0">
            <a:spAutoFit/>
          </a:bodyPr>
          <a:lstStyle/>
          <a:p>
            <a:pPr algn="just" marL="388615" indent="-194308" lvl="1">
              <a:lnSpc>
                <a:spcPts val="2519"/>
              </a:lnSpc>
              <a:buFont typeface="Arial"/>
              <a:buChar char="•"/>
            </a:pPr>
            <a:r>
              <a:rPr lang="en-US" sz="1799">
                <a:solidFill>
                  <a:srgbClr val="031040"/>
                </a:solidFill>
                <a:latin typeface="Saira"/>
                <a:ea typeface="Saira"/>
                <a:cs typeface="Saira"/>
                <a:sym typeface="Saira"/>
              </a:rPr>
              <a:t>Se adoptará una </a:t>
            </a:r>
            <a:r>
              <a:rPr lang="en-US" sz="1799">
                <a:solidFill>
                  <a:srgbClr val="031040"/>
                </a:solidFill>
                <a:latin typeface="Saira"/>
                <a:ea typeface="Saira"/>
                <a:cs typeface="Saira"/>
                <a:sym typeface="Saira"/>
              </a:rPr>
              <a:t>estrategia basada en dominios</a:t>
            </a:r>
            <a:r>
              <a:rPr lang="en-US" b="true" sz="1799">
                <a:solidFill>
                  <a:srgbClr val="031040"/>
                </a:solidFill>
                <a:latin typeface="Saira Bold"/>
                <a:ea typeface="Saira Bold"/>
                <a:cs typeface="Saira Bold"/>
                <a:sym typeface="Saira Bold"/>
              </a:rPr>
              <a:t> (Domain-Driven Design)</a:t>
            </a:r>
            <a:r>
              <a:rPr lang="en-US" sz="1799">
                <a:solidFill>
                  <a:srgbClr val="031040"/>
                </a:solidFill>
                <a:latin typeface="Saira"/>
                <a:ea typeface="Saira"/>
                <a:cs typeface="Saira"/>
                <a:sym typeface="Saira"/>
              </a:rPr>
              <a:t>, dividiendo el sistema en microservicios según las funciones del negocio, tales como: gestión de inventarios, ventas, logística, clientes y pedidos.</a:t>
            </a:r>
          </a:p>
          <a:p>
            <a:pPr algn="just">
              <a:lnSpc>
                <a:spcPts val="2519"/>
              </a:lnSpc>
            </a:pPr>
          </a:p>
        </p:txBody>
      </p:sp>
      <p:sp>
        <p:nvSpPr>
          <p:cNvPr name="Freeform 7" id="7"/>
          <p:cNvSpPr/>
          <p:nvPr/>
        </p:nvSpPr>
        <p:spPr>
          <a:xfrm flipH="false" flipV="false" rot="-2929728">
            <a:off x="13558713" y="-2724749"/>
            <a:ext cx="7891615" cy="7506899"/>
          </a:xfrm>
          <a:custGeom>
            <a:avLst/>
            <a:gdLst/>
            <a:ahLst/>
            <a:cxnLst/>
            <a:rect r="r" b="b" t="t" l="l"/>
            <a:pathLst>
              <a:path h="7506899" w="7891615">
                <a:moveTo>
                  <a:pt x="0" y="0"/>
                </a:moveTo>
                <a:lnTo>
                  <a:pt x="7891616" y="0"/>
                </a:lnTo>
                <a:lnTo>
                  <a:pt x="7891616" y="7506898"/>
                </a:lnTo>
                <a:lnTo>
                  <a:pt x="0" y="7506898"/>
                </a:lnTo>
                <a:lnTo>
                  <a:pt x="0" y="0"/>
                </a:lnTo>
                <a:close/>
              </a:path>
            </a:pathLst>
          </a:custGeom>
          <a:blipFill>
            <a:blip r:embed="rId4"/>
            <a:stretch>
              <a:fillRect l="0" t="0" r="0" b="0"/>
            </a:stretch>
          </a:blipFill>
        </p:spPr>
      </p:sp>
      <p:sp>
        <p:nvSpPr>
          <p:cNvPr name="Freeform 8" id="8"/>
          <p:cNvSpPr/>
          <p:nvPr/>
        </p:nvSpPr>
        <p:spPr>
          <a:xfrm flipH="false" flipV="false" rot="0">
            <a:off x="251784" y="3132602"/>
            <a:ext cx="7760618" cy="4725739"/>
          </a:xfrm>
          <a:custGeom>
            <a:avLst/>
            <a:gdLst/>
            <a:ahLst/>
            <a:cxnLst/>
            <a:rect r="r" b="b" t="t" l="l"/>
            <a:pathLst>
              <a:path h="4725739" w="7760618">
                <a:moveTo>
                  <a:pt x="0" y="0"/>
                </a:moveTo>
                <a:lnTo>
                  <a:pt x="7760617" y="0"/>
                </a:lnTo>
                <a:lnTo>
                  <a:pt x="7760617" y="4725739"/>
                </a:lnTo>
                <a:lnTo>
                  <a:pt x="0" y="4725739"/>
                </a:lnTo>
                <a:lnTo>
                  <a:pt x="0" y="0"/>
                </a:lnTo>
                <a:close/>
              </a:path>
            </a:pathLst>
          </a:custGeom>
          <a:blipFill>
            <a:blip r:embed="rId5"/>
            <a:stretch>
              <a:fillRect l="0" t="0" r="0" b="0"/>
            </a:stretch>
          </a:blipFill>
        </p:spPr>
      </p:sp>
      <p:sp>
        <p:nvSpPr>
          <p:cNvPr name="TextBox 9" id="9"/>
          <p:cNvSpPr txBox="true"/>
          <p:nvPr/>
        </p:nvSpPr>
        <p:spPr>
          <a:xfrm rot="0">
            <a:off x="1028700" y="1162050"/>
            <a:ext cx="7969685" cy="930275"/>
          </a:xfrm>
          <a:prstGeom prst="rect">
            <a:avLst/>
          </a:prstGeom>
        </p:spPr>
        <p:txBody>
          <a:bodyPr anchor="t" rtlCol="false" tIns="0" lIns="0" bIns="0" rIns="0">
            <a:spAutoFit/>
          </a:bodyPr>
          <a:lstStyle/>
          <a:p>
            <a:pPr algn="l">
              <a:lnSpc>
                <a:spcPts val="6999"/>
              </a:lnSpc>
            </a:pPr>
            <a:r>
              <a:rPr lang="en-US" sz="6999" b="true">
                <a:solidFill>
                  <a:srgbClr val="091E69"/>
                </a:solidFill>
                <a:latin typeface="Saira Bold"/>
                <a:ea typeface="Saira Bold"/>
                <a:cs typeface="Saira Bold"/>
                <a:sym typeface="Saira Bold"/>
              </a:rPr>
              <a:t>MICROSERVICIOS</a:t>
            </a:r>
          </a:p>
        </p:txBody>
      </p:sp>
      <p:sp>
        <p:nvSpPr>
          <p:cNvPr name="TextBox 10" id="10"/>
          <p:cNvSpPr txBox="true"/>
          <p:nvPr/>
        </p:nvSpPr>
        <p:spPr>
          <a:xfrm rot="0">
            <a:off x="8459827" y="6103869"/>
            <a:ext cx="8335780" cy="1423638"/>
          </a:xfrm>
          <a:prstGeom prst="rect">
            <a:avLst/>
          </a:prstGeom>
        </p:spPr>
        <p:txBody>
          <a:bodyPr anchor="t" rtlCol="false" tIns="0" lIns="0" bIns="0" rIns="0">
            <a:spAutoFit/>
          </a:bodyPr>
          <a:lstStyle/>
          <a:p>
            <a:pPr algn="l" marL="357127" indent="-178564" lvl="1">
              <a:lnSpc>
                <a:spcPts val="2315"/>
              </a:lnSpc>
              <a:buFont typeface="Arial"/>
              <a:buChar char="•"/>
            </a:pPr>
            <a:r>
              <a:rPr lang="en-US" sz="1654">
                <a:solidFill>
                  <a:srgbClr val="031040"/>
                </a:solidFill>
                <a:latin typeface="Saira"/>
                <a:ea typeface="Saira"/>
                <a:cs typeface="Saira"/>
                <a:sym typeface="Saira"/>
              </a:rPr>
              <a:t>Permite que cada microservicio sea autónomo y se pueda escalar de forma independiente. Además, cada servicio puede ser desarrollado, desplegado y mantenido por equipos específicos sin afectar otras partes del sistema, lo que facilita la gestión de la infraestructura a medida que la empresa crece.</a:t>
            </a:r>
          </a:p>
          <a:p>
            <a:pPr algn="l">
              <a:lnSpc>
                <a:spcPts val="2315"/>
              </a:lnSpc>
            </a:pPr>
          </a:p>
        </p:txBody>
      </p:sp>
      <p:sp>
        <p:nvSpPr>
          <p:cNvPr name="TextBox 11" id="11"/>
          <p:cNvSpPr txBox="true"/>
          <p:nvPr/>
        </p:nvSpPr>
        <p:spPr>
          <a:xfrm rot="0">
            <a:off x="2006634" y="8999739"/>
            <a:ext cx="440834" cy="242231"/>
          </a:xfrm>
          <a:prstGeom prst="rect">
            <a:avLst/>
          </a:prstGeom>
        </p:spPr>
        <p:txBody>
          <a:bodyPr anchor="t" rtlCol="false" tIns="0" lIns="0" bIns="0" rIns="0">
            <a:spAutoFit/>
          </a:bodyPr>
          <a:lstStyle/>
          <a:p>
            <a:pPr algn="r">
              <a:lnSpc>
                <a:spcPts val="1620"/>
              </a:lnSpc>
            </a:pPr>
            <a:r>
              <a:rPr lang="en-US" sz="2189">
                <a:solidFill>
                  <a:srgbClr val="031040"/>
                </a:solidFill>
                <a:latin typeface="Saira"/>
                <a:ea typeface="Saira"/>
                <a:cs typeface="Saira"/>
                <a:sym typeface="Saira"/>
              </a:rPr>
              <a:t>04</a:t>
            </a:r>
          </a:p>
        </p:txBody>
      </p:sp>
      <p:sp>
        <p:nvSpPr>
          <p:cNvPr name="TextBox 12" id="12"/>
          <p:cNvSpPr txBox="true"/>
          <p:nvPr/>
        </p:nvSpPr>
        <p:spPr>
          <a:xfrm rot="0">
            <a:off x="251784" y="2225675"/>
            <a:ext cx="9523518" cy="906927"/>
          </a:xfrm>
          <a:prstGeom prst="rect">
            <a:avLst/>
          </a:prstGeom>
        </p:spPr>
        <p:txBody>
          <a:bodyPr anchor="t" rtlCol="false" tIns="0" lIns="0" bIns="0" rIns="0">
            <a:spAutoFit/>
          </a:bodyPr>
          <a:lstStyle/>
          <a:p>
            <a:pPr algn="l">
              <a:lnSpc>
                <a:spcPts val="6846"/>
              </a:lnSpc>
            </a:pPr>
            <a:r>
              <a:rPr lang="en-US" sz="6846">
                <a:solidFill>
                  <a:srgbClr val="091E69"/>
                </a:solidFill>
                <a:latin typeface="Saira"/>
                <a:ea typeface="Saira"/>
                <a:cs typeface="Saira"/>
                <a:sym typeface="Saira"/>
              </a:rPr>
              <a:t>Domain-Driven Design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428843" y="4137314"/>
            <a:ext cx="3790395" cy="2475737"/>
            <a:chOff x="0" y="0"/>
            <a:chExt cx="998293" cy="652046"/>
          </a:xfrm>
        </p:grpSpPr>
        <p:sp>
          <p:nvSpPr>
            <p:cNvPr name="Freeform 7" id="7"/>
            <p:cNvSpPr/>
            <p:nvPr/>
          </p:nvSpPr>
          <p:spPr>
            <a:xfrm flipH="false" flipV="false" rot="0">
              <a:off x="0" y="0"/>
              <a:ext cx="998293" cy="652046"/>
            </a:xfrm>
            <a:custGeom>
              <a:avLst/>
              <a:gdLst/>
              <a:ahLst/>
              <a:cxnLst/>
              <a:rect r="r" b="b" t="t" l="l"/>
              <a:pathLst>
                <a:path h="652046" w="998293">
                  <a:moveTo>
                    <a:pt x="112338" y="0"/>
                  </a:moveTo>
                  <a:lnTo>
                    <a:pt x="885955" y="0"/>
                  </a:lnTo>
                  <a:cubicBezTo>
                    <a:pt x="915749" y="0"/>
                    <a:pt x="944323" y="11836"/>
                    <a:pt x="965390" y="32903"/>
                  </a:cubicBezTo>
                  <a:cubicBezTo>
                    <a:pt x="986458" y="53971"/>
                    <a:pt x="998293" y="82544"/>
                    <a:pt x="998293" y="112338"/>
                  </a:cubicBezTo>
                  <a:lnTo>
                    <a:pt x="998293" y="539708"/>
                  </a:lnTo>
                  <a:cubicBezTo>
                    <a:pt x="998293" y="601750"/>
                    <a:pt x="947998" y="652046"/>
                    <a:pt x="885955" y="652046"/>
                  </a:cubicBezTo>
                  <a:lnTo>
                    <a:pt x="112338" y="652046"/>
                  </a:lnTo>
                  <a:cubicBezTo>
                    <a:pt x="50295" y="652046"/>
                    <a:pt x="0" y="601750"/>
                    <a:pt x="0" y="539708"/>
                  </a:cubicBezTo>
                  <a:lnTo>
                    <a:pt x="0" y="112338"/>
                  </a:lnTo>
                  <a:cubicBezTo>
                    <a:pt x="0" y="50295"/>
                    <a:pt x="50295" y="0"/>
                    <a:pt x="112338" y="0"/>
                  </a:cubicBezTo>
                  <a:close/>
                </a:path>
              </a:pathLst>
            </a:custGeom>
            <a:gradFill rotWithShape="true">
              <a:gsLst>
                <a:gs pos="0">
                  <a:srgbClr val="E0E0E1">
                    <a:alpha val="100000"/>
                  </a:srgbClr>
                </a:gs>
                <a:gs pos="100000">
                  <a:srgbClr val="FFFFFF">
                    <a:alpha val="100000"/>
                  </a:srgbClr>
                </a:gs>
              </a:gsLst>
              <a:lin ang="0"/>
            </a:gradFill>
          </p:spPr>
        </p:sp>
        <p:sp>
          <p:nvSpPr>
            <p:cNvPr name="TextBox 8" id="8"/>
            <p:cNvSpPr txBox="true"/>
            <p:nvPr/>
          </p:nvSpPr>
          <p:spPr>
            <a:xfrm>
              <a:off x="0" y="85725"/>
              <a:ext cx="998293" cy="56632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4469872" y="4137314"/>
            <a:ext cx="3173079" cy="2475737"/>
            <a:chOff x="0" y="0"/>
            <a:chExt cx="835708" cy="652046"/>
          </a:xfrm>
        </p:grpSpPr>
        <p:sp>
          <p:nvSpPr>
            <p:cNvPr name="Freeform 10" id="10"/>
            <p:cNvSpPr/>
            <p:nvPr/>
          </p:nvSpPr>
          <p:spPr>
            <a:xfrm flipH="false" flipV="false" rot="0">
              <a:off x="0" y="0"/>
              <a:ext cx="835708" cy="652046"/>
            </a:xfrm>
            <a:custGeom>
              <a:avLst/>
              <a:gdLst/>
              <a:ahLst/>
              <a:cxnLst/>
              <a:rect r="r" b="b" t="t" l="l"/>
              <a:pathLst>
                <a:path h="652046" w="835708">
                  <a:moveTo>
                    <a:pt x="134193" y="0"/>
                  </a:moveTo>
                  <a:lnTo>
                    <a:pt x="701515" y="0"/>
                  </a:lnTo>
                  <a:cubicBezTo>
                    <a:pt x="775628" y="0"/>
                    <a:pt x="835708" y="60080"/>
                    <a:pt x="835708" y="134193"/>
                  </a:cubicBezTo>
                  <a:lnTo>
                    <a:pt x="835708" y="517853"/>
                  </a:lnTo>
                  <a:cubicBezTo>
                    <a:pt x="835708" y="553443"/>
                    <a:pt x="821570" y="587576"/>
                    <a:pt x="796404" y="612742"/>
                  </a:cubicBezTo>
                  <a:cubicBezTo>
                    <a:pt x="771238" y="637908"/>
                    <a:pt x="737105" y="652046"/>
                    <a:pt x="701515" y="652046"/>
                  </a:cubicBezTo>
                  <a:lnTo>
                    <a:pt x="134193" y="652046"/>
                  </a:lnTo>
                  <a:cubicBezTo>
                    <a:pt x="60080" y="652046"/>
                    <a:pt x="0" y="591966"/>
                    <a:pt x="0" y="517853"/>
                  </a:cubicBezTo>
                  <a:lnTo>
                    <a:pt x="0" y="134193"/>
                  </a:lnTo>
                  <a:cubicBezTo>
                    <a:pt x="0" y="98603"/>
                    <a:pt x="14138" y="64470"/>
                    <a:pt x="39304" y="39304"/>
                  </a:cubicBezTo>
                  <a:cubicBezTo>
                    <a:pt x="64470" y="14138"/>
                    <a:pt x="98603" y="0"/>
                    <a:pt x="134193" y="0"/>
                  </a:cubicBezTo>
                  <a:close/>
                </a:path>
              </a:pathLst>
            </a:custGeom>
            <a:gradFill rotWithShape="true">
              <a:gsLst>
                <a:gs pos="0">
                  <a:srgbClr val="E0E0E1">
                    <a:alpha val="100000"/>
                  </a:srgbClr>
                </a:gs>
                <a:gs pos="100000">
                  <a:srgbClr val="FFFFFF">
                    <a:alpha val="100000"/>
                  </a:srgbClr>
                </a:gs>
              </a:gsLst>
              <a:lin ang="0"/>
            </a:gradFill>
          </p:spPr>
        </p:sp>
        <p:sp>
          <p:nvSpPr>
            <p:cNvPr name="TextBox 11" id="11"/>
            <p:cNvSpPr txBox="true"/>
            <p:nvPr/>
          </p:nvSpPr>
          <p:spPr>
            <a:xfrm>
              <a:off x="0" y="85725"/>
              <a:ext cx="835708" cy="566321"/>
            </a:xfrm>
            <a:prstGeom prst="rect">
              <a:avLst/>
            </a:prstGeom>
          </p:spPr>
          <p:txBody>
            <a:bodyPr anchor="ctr" rtlCol="false" tIns="50800" lIns="50800" bIns="50800" rIns="50800"/>
            <a:lstStyle/>
            <a:p>
              <a:pPr algn="ctr">
                <a:lnSpc>
                  <a:spcPts val="1620"/>
                </a:lnSpc>
              </a:pPr>
            </a:p>
          </p:txBody>
        </p:sp>
      </p:grpSp>
      <p:grpSp>
        <p:nvGrpSpPr>
          <p:cNvPr name="Group 12" id="12"/>
          <p:cNvGrpSpPr/>
          <p:nvPr/>
        </p:nvGrpSpPr>
        <p:grpSpPr>
          <a:xfrm rot="-10800000">
            <a:off x="7890601" y="4104851"/>
            <a:ext cx="2942152" cy="2475737"/>
            <a:chOff x="0" y="0"/>
            <a:chExt cx="774888" cy="652046"/>
          </a:xfrm>
        </p:grpSpPr>
        <p:sp>
          <p:nvSpPr>
            <p:cNvPr name="Freeform 13" id="13"/>
            <p:cNvSpPr/>
            <p:nvPr/>
          </p:nvSpPr>
          <p:spPr>
            <a:xfrm flipH="false" flipV="false" rot="0">
              <a:off x="0" y="0"/>
              <a:ext cx="774888" cy="652046"/>
            </a:xfrm>
            <a:custGeom>
              <a:avLst/>
              <a:gdLst/>
              <a:ahLst/>
              <a:cxnLst/>
              <a:rect r="r" b="b" t="t" l="l"/>
              <a:pathLst>
                <a:path h="652046" w="774888">
                  <a:moveTo>
                    <a:pt x="144726" y="0"/>
                  </a:moveTo>
                  <a:lnTo>
                    <a:pt x="630162" y="0"/>
                  </a:lnTo>
                  <a:cubicBezTo>
                    <a:pt x="668546" y="0"/>
                    <a:pt x="705357" y="15248"/>
                    <a:pt x="732499" y="42389"/>
                  </a:cubicBezTo>
                  <a:cubicBezTo>
                    <a:pt x="759640" y="69531"/>
                    <a:pt x="774888" y="106342"/>
                    <a:pt x="774888" y="144726"/>
                  </a:cubicBezTo>
                  <a:lnTo>
                    <a:pt x="774888" y="507320"/>
                  </a:lnTo>
                  <a:cubicBezTo>
                    <a:pt x="774888" y="545704"/>
                    <a:pt x="759640" y="582515"/>
                    <a:pt x="732499" y="609657"/>
                  </a:cubicBezTo>
                  <a:cubicBezTo>
                    <a:pt x="705357" y="636798"/>
                    <a:pt x="668546" y="652046"/>
                    <a:pt x="630162" y="652046"/>
                  </a:cubicBezTo>
                  <a:lnTo>
                    <a:pt x="144726" y="652046"/>
                  </a:lnTo>
                  <a:cubicBezTo>
                    <a:pt x="106342" y="652046"/>
                    <a:pt x="69531" y="636798"/>
                    <a:pt x="42389" y="609657"/>
                  </a:cubicBezTo>
                  <a:cubicBezTo>
                    <a:pt x="15248" y="582515"/>
                    <a:pt x="0" y="545704"/>
                    <a:pt x="0" y="507320"/>
                  </a:cubicBezTo>
                  <a:lnTo>
                    <a:pt x="0" y="144726"/>
                  </a:lnTo>
                  <a:cubicBezTo>
                    <a:pt x="0" y="106342"/>
                    <a:pt x="15248" y="69531"/>
                    <a:pt x="42389" y="42389"/>
                  </a:cubicBezTo>
                  <a:cubicBezTo>
                    <a:pt x="69531" y="15248"/>
                    <a:pt x="106342" y="0"/>
                    <a:pt x="144726" y="0"/>
                  </a:cubicBezTo>
                  <a:close/>
                </a:path>
              </a:pathLst>
            </a:custGeom>
            <a:gradFill rotWithShape="true">
              <a:gsLst>
                <a:gs pos="0">
                  <a:srgbClr val="E0E0E1">
                    <a:alpha val="100000"/>
                  </a:srgbClr>
                </a:gs>
                <a:gs pos="100000">
                  <a:srgbClr val="FFFFFF">
                    <a:alpha val="100000"/>
                  </a:srgbClr>
                </a:gs>
              </a:gsLst>
              <a:lin ang="0"/>
            </a:gradFill>
          </p:spPr>
        </p:sp>
        <p:sp>
          <p:nvSpPr>
            <p:cNvPr name="TextBox 14" id="14"/>
            <p:cNvSpPr txBox="true"/>
            <p:nvPr/>
          </p:nvSpPr>
          <p:spPr>
            <a:xfrm>
              <a:off x="0" y="85725"/>
              <a:ext cx="774888" cy="566321"/>
            </a:xfrm>
            <a:prstGeom prst="rect">
              <a:avLst/>
            </a:prstGeom>
          </p:spPr>
          <p:txBody>
            <a:bodyPr anchor="ctr" rtlCol="false" tIns="50800" lIns="50800" bIns="50800" rIns="50800"/>
            <a:lstStyle/>
            <a:p>
              <a:pPr algn="ctr">
                <a:lnSpc>
                  <a:spcPts val="1620"/>
                </a:lnSpc>
              </a:pPr>
            </a:p>
          </p:txBody>
        </p:sp>
      </p:grpSp>
      <p:sp>
        <p:nvSpPr>
          <p:cNvPr name="Freeform 15" id="15"/>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6" id="16"/>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grpSp>
        <p:nvGrpSpPr>
          <p:cNvPr name="Group 17" id="17"/>
          <p:cNvGrpSpPr/>
          <p:nvPr/>
        </p:nvGrpSpPr>
        <p:grpSpPr>
          <a:xfrm rot="-10800000">
            <a:off x="11151605" y="4104851"/>
            <a:ext cx="3018750" cy="2372851"/>
            <a:chOff x="0" y="0"/>
            <a:chExt cx="795062" cy="624948"/>
          </a:xfrm>
        </p:grpSpPr>
        <p:sp>
          <p:nvSpPr>
            <p:cNvPr name="Freeform 18" id="18"/>
            <p:cNvSpPr/>
            <p:nvPr/>
          </p:nvSpPr>
          <p:spPr>
            <a:xfrm flipH="false" flipV="false" rot="0">
              <a:off x="0" y="0"/>
              <a:ext cx="795062" cy="624948"/>
            </a:xfrm>
            <a:custGeom>
              <a:avLst/>
              <a:gdLst/>
              <a:ahLst/>
              <a:cxnLst/>
              <a:rect r="r" b="b" t="t" l="l"/>
              <a:pathLst>
                <a:path h="624948" w="795062">
                  <a:moveTo>
                    <a:pt x="141054" y="0"/>
                  </a:moveTo>
                  <a:lnTo>
                    <a:pt x="654008" y="0"/>
                  </a:lnTo>
                  <a:cubicBezTo>
                    <a:pt x="731910" y="0"/>
                    <a:pt x="795062" y="63152"/>
                    <a:pt x="795062" y="141054"/>
                  </a:cubicBezTo>
                  <a:lnTo>
                    <a:pt x="795062" y="483895"/>
                  </a:lnTo>
                  <a:cubicBezTo>
                    <a:pt x="795062" y="521304"/>
                    <a:pt x="780201" y="557182"/>
                    <a:pt x="753748" y="583635"/>
                  </a:cubicBezTo>
                  <a:cubicBezTo>
                    <a:pt x="727295" y="610087"/>
                    <a:pt x="691418" y="624948"/>
                    <a:pt x="654008" y="624948"/>
                  </a:cubicBezTo>
                  <a:lnTo>
                    <a:pt x="141054" y="624948"/>
                  </a:lnTo>
                  <a:cubicBezTo>
                    <a:pt x="63152" y="624948"/>
                    <a:pt x="0" y="561796"/>
                    <a:pt x="0" y="483895"/>
                  </a:cubicBezTo>
                  <a:lnTo>
                    <a:pt x="0" y="141054"/>
                  </a:lnTo>
                  <a:cubicBezTo>
                    <a:pt x="0" y="63152"/>
                    <a:pt x="63152" y="0"/>
                    <a:pt x="141054" y="0"/>
                  </a:cubicBezTo>
                  <a:close/>
                </a:path>
              </a:pathLst>
            </a:custGeom>
            <a:gradFill rotWithShape="true">
              <a:gsLst>
                <a:gs pos="0">
                  <a:srgbClr val="E0E0E1">
                    <a:alpha val="100000"/>
                  </a:srgbClr>
                </a:gs>
                <a:gs pos="100000">
                  <a:srgbClr val="FFFFFF">
                    <a:alpha val="100000"/>
                  </a:srgbClr>
                </a:gs>
              </a:gsLst>
              <a:lin ang="0"/>
            </a:gradFill>
          </p:spPr>
        </p:sp>
        <p:sp>
          <p:nvSpPr>
            <p:cNvPr name="TextBox 19" id="19"/>
            <p:cNvSpPr txBox="true"/>
            <p:nvPr/>
          </p:nvSpPr>
          <p:spPr>
            <a:xfrm>
              <a:off x="0" y="85725"/>
              <a:ext cx="795062" cy="539223"/>
            </a:xfrm>
            <a:prstGeom prst="rect">
              <a:avLst/>
            </a:prstGeom>
          </p:spPr>
          <p:txBody>
            <a:bodyPr anchor="ctr" rtlCol="false" tIns="50800" lIns="50800" bIns="50800" rIns="50800"/>
            <a:lstStyle/>
            <a:p>
              <a:pPr algn="ctr">
                <a:lnSpc>
                  <a:spcPts val="1620"/>
                </a:lnSpc>
              </a:pPr>
            </a:p>
          </p:txBody>
        </p:sp>
      </p:grpSp>
      <p:grpSp>
        <p:nvGrpSpPr>
          <p:cNvPr name="Group 20" id="20"/>
          <p:cNvGrpSpPr/>
          <p:nvPr/>
        </p:nvGrpSpPr>
        <p:grpSpPr>
          <a:xfrm rot="-10800000">
            <a:off x="14418005" y="4053407"/>
            <a:ext cx="2871358" cy="2475737"/>
            <a:chOff x="0" y="0"/>
            <a:chExt cx="756242" cy="652046"/>
          </a:xfrm>
        </p:grpSpPr>
        <p:sp>
          <p:nvSpPr>
            <p:cNvPr name="Freeform 21" id="21"/>
            <p:cNvSpPr/>
            <p:nvPr/>
          </p:nvSpPr>
          <p:spPr>
            <a:xfrm flipH="false" flipV="false" rot="0">
              <a:off x="0" y="0"/>
              <a:ext cx="756242" cy="652046"/>
            </a:xfrm>
            <a:custGeom>
              <a:avLst/>
              <a:gdLst/>
              <a:ahLst/>
              <a:cxnLst/>
              <a:rect r="r" b="b" t="t" l="l"/>
              <a:pathLst>
                <a:path h="652046" w="756242">
                  <a:moveTo>
                    <a:pt x="148294" y="0"/>
                  </a:moveTo>
                  <a:lnTo>
                    <a:pt x="607948" y="0"/>
                  </a:lnTo>
                  <a:cubicBezTo>
                    <a:pt x="689849" y="0"/>
                    <a:pt x="756242" y="66394"/>
                    <a:pt x="756242" y="148294"/>
                  </a:cubicBezTo>
                  <a:lnTo>
                    <a:pt x="756242" y="503752"/>
                  </a:lnTo>
                  <a:cubicBezTo>
                    <a:pt x="756242" y="543082"/>
                    <a:pt x="740619" y="580801"/>
                    <a:pt x="712808" y="608612"/>
                  </a:cubicBezTo>
                  <a:cubicBezTo>
                    <a:pt x="684998" y="636422"/>
                    <a:pt x="647278" y="652046"/>
                    <a:pt x="607948" y="652046"/>
                  </a:cubicBezTo>
                  <a:lnTo>
                    <a:pt x="148294" y="652046"/>
                  </a:lnTo>
                  <a:cubicBezTo>
                    <a:pt x="108964" y="652046"/>
                    <a:pt x="71245" y="636422"/>
                    <a:pt x="43434" y="608612"/>
                  </a:cubicBezTo>
                  <a:cubicBezTo>
                    <a:pt x="15624" y="580801"/>
                    <a:pt x="0" y="543082"/>
                    <a:pt x="0" y="503752"/>
                  </a:cubicBezTo>
                  <a:lnTo>
                    <a:pt x="0" y="148294"/>
                  </a:lnTo>
                  <a:cubicBezTo>
                    <a:pt x="0" y="108964"/>
                    <a:pt x="15624" y="71245"/>
                    <a:pt x="43434" y="43434"/>
                  </a:cubicBezTo>
                  <a:cubicBezTo>
                    <a:pt x="71245" y="15624"/>
                    <a:pt x="108964" y="0"/>
                    <a:pt x="148294" y="0"/>
                  </a:cubicBezTo>
                  <a:close/>
                </a:path>
              </a:pathLst>
            </a:custGeom>
            <a:gradFill rotWithShape="true">
              <a:gsLst>
                <a:gs pos="0">
                  <a:srgbClr val="E0E0E1">
                    <a:alpha val="100000"/>
                  </a:srgbClr>
                </a:gs>
                <a:gs pos="100000">
                  <a:srgbClr val="FFFFFF">
                    <a:alpha val="100000"/>
                  </a:srgbClr>
                </a:gs>
              </a:gsLst>
              <a:lin ang="0"/>
            </a:gradFill>
          </p:spPr>
        </p:sp>
        <p:sp>
          <p:nvSpPr>
            <p:cNvPr name="TextBox 22" id="22"/>
            <p:cNvSpPr txBox="true"/>
            <p:nvPr/>
          </p:nvSpPr>
          <p:spPr>
            <a:xfrm>
              <a:off x="0" y="85725"/>
              <a:ext cx="756242" cy="566321"/>
            </a:xfrm>
            <a:prstGeom prst="rect">
              <a:avLst/>
            </a:prstGeom>
          </p:spPr>
          <p:txBody>
            <a:bodyPr anchor="ctr" rtlCol="false" tIns="50800" lIns="50800" bIns="50800" rIns="50800"/>
            <a:lstStyle/>
            <a:p>
              <a:pPr algn="ctr">
                <a:lnSpc>
                  <a:spcPts val="1620"/>
                </a:lnSpc>
              </a:pPr>
            </a:p>
          </p:txBody>
        </p:sp>
      </p:grpSp>
      <p:sp>
        <p:nvSpPr>
          <p:cNvPr name="Freeform 23" id="23"/>
          <p:cNvSpPr/>
          <p:nvPr/>
        </p:nvSpPr>
        <p:spPr>
          <a:xfrm flipH="false" flipV="false" rot="0">
            <a:off x="655917" y="4706314"/>
            <a:ext cx="3221449" cy="1272810"/>
          </a:xfrm>
          <a:custGeom>
            <a:avLst/>
            <a:gdLst/>
            <a:ahLst/>
            <a:cxnLst/>
            <a:rect r="r" b="b" t="t" l="l"/>
            <a:pathLst>
              <a:path h="1272810" w="3221449">
                <a:moveTo>
                  <a:pt x="0" y="0"/>
                </a:moveTo>
                <a:lnTo>
                  <a:pt x="3221449" y="0"/>
                </a:lnTo>
                <a:lnTo>
                  <a:pt x="3221449" y="1272810"/>
                </a:lnTo>
                <a:lnTo>
                  <a:pt x="0" y="1272810"/>
                </a:lnTo>
                <a:lnTo>
                  <a:pt x="0" y="0"/>
                </a:lnTo>
                <a:close/>
              </a:path>
            </a:pathLst>
          </a:custGeom>
          <a:blipFill>
            <a:blip r:embed="rId5"/>
            <a:stretch>
              <a:fillRect l="0" t="0" r="0" b="0"/>
            </a:stretch>
          </a:blipFill>
        </p:spPr>
      </p:sp>
      <p:sp>
        <p:nvSpPr>
          <p:cNvPr name="Freeform 24" id="24"/>
          <p:cNvSpPr/>
          <p:nvPr/>
        </p:nvSpPr>
        <p:spPr>
          <a:xfrm flipH="false" flipV="false" rot="0">
            <a:off x="4907237" y="4706314"/>
            <a:ext cx="2270944" cy="1439566"/>
          </a:xfrm>
          <a:custGeom>
            <a:avLst/>
            <a:gdLst/>
            <a:ahLst/>
            <a:cxnLst/>
            <a:rect r="r" b="b" t="t" l="l"/>
            <a:pathLst>
              <a:path h="1439566" w="2270944">
                <a:moveTo>
                  <a:pt x="0" y="0"/>
                </a:moveTo>
                <a:lnTo>
                  <a:pt x="2270944" y="0"/>
                </a:lnTo>
                <a:lnTo>
                  <a:pt x="2270944" y="1439566"/>
                </a:lnTo>
                <a:lnTo>
                  <a:pt x="0" y="1439566"/>
                </a:lnTo>
                <a:lnTo>
                  <a:pt x="0" y="0"/>
                </a:lnTo>
                <a:close/>
              </a:path>
            </a:pathLst>
          </a:custGeom>
          <a:blipFill>
            <a:blip r:embed="rId6"/>
            <a:stretch>
              <a:fillRect l="0" t="0" r="0" b="0"/>
            </a:stretch>
          </a:blipFill>
        </p:spPr>
      </p:sp>
      <p:sp>
        <p:nvSpPr>
          <p:cNvPr name="Freeform 25" id="25"/>
          <p:cNvSpPr/>
          <p:nvPr/>
        </p:nvSpPr>
        <p:spPr>
          <a:xfrm flipH="false" flipV="false" rot="0">
            <a:off x="8455391" y="4636669"/>
            <a:ext cx="1812570" cy="1579912"/>
          </a:xfrm>
          <a:custGeom>
            <a:avLst/>
            <a:gdLst/>
            <a:ahLst/>
            <a:cxnLst/>
            <a:rect r="r" b="b" t="t" l="l"/>
            <a:pathLst>
              <a:path h="1579912" w="1812570">
                <a:moveTo>
                  <a:pt x="0" y="0"/>
                </a:moveTo>
                <a:lnTo>
                  <a:pt x="1812571" y="0"/>
                </a:lnTo>
                <a:lnTo>
                  <a:pt x="1812571" y="1579912"/>
                </a:lnTo>
                <a:lnTo>
                  <a:pt x="0" y="1579912"/>
                </a:lnTo>
                <a:lnTo>
                  <a:pt x="0" y="0"/>
                </a:lnTo>
                <a:close/>
              </a:path>
            </a:pathLst>
          </a:custGeom>
          <a:blipFill>
            <a:blip r:embed="rId7"/>
            <a:stretch>
              <a:fillRect l="0" t="0" r="0" b="0"/>
            </a:stretch>
          </a:blipFill>
        </p:spPr>
      </p:sp>
      <p:sp>
        <p:nvSpPr>
          <p:cNvPr name="Freeform 26" id="26"/>
          <p:cNvSpPr/>
          <p:nvPr/>
        </p:nvSpPr>
        <p:spPr>
          <a:xfrm flipH="false" flipV="false" rot="0">
            <a:off x="11315760" y="4771240"/>
            <a:ext cx="2690440" cy="1207884"/>
          </a:xfrm>
          <a:custGeom>
            <a:avLst/>
            <a:gdLst/>
            <a:ahLst/>
            <a:cxnLst/>
            <a:rect r="r" b="b" t="t" l="l"/>
            <a:pathLst>
              <a:path h="1207884" w="2690440">
                <a:moveTo>
                  <a:pt x="0" y="0"/>
                </a:moveTo>
                <a:lnTo>
                  <a:pt x="2690440" y="0"/>
                </a:lnTo>
                <a:lnTo>
                  <a:pt x="2690440" y="1207884"/>
                </a:lnTo>
                <a:lnTo>
                  <a:pt x="0" y="1207884"/>
                </a:lnTo>
                <a:lnTo>
                  <a:pt x="0" y="0"/>
                </a:lnTo>
                <a:close/>
              </a:path>
            </a:pathLst>
          </a:custGeom>
          <a:blipFill>
            <a:blip r:embed="rId8"/>
            <a:stretch>
              <a:fillRect l="-1087" t="0" r="-1087" b="0"/>
            </a:stretch>
          </a:blipFill>
        </p:spPr>
      </p:sp>
      <p:sp>
        <p:nvSpPr>
          <p:cNvPr name="Freeform 27" id="27"/>
          <p:cNvSpPr/>
          <p:nvPr/>
        </p:nvSpPr>
        <p:spPr>
          <a:xfrm flipH="false" flipV="false" rot="0">
            <a:off x="14656130" y="4524578"/>
            <a:ext cx="2474618" cy="1621302"/>
          </a:xfrm>
          <a:custGeom>
            <a:avLst/>
            <a:gdLst/>
            <a:ahLst/>
            <a:cxnLst/>
            <a:rect r="r" b="b" t="t" l="l"/>
            <a:pathLst>
              <a:path h="1621302" w="2474618">
                <a:moveTo>
                  <a:pt x="0" y="0"/>
                </a:moveTo>
                <a:lnTo>
                  <a:pt x="2474618" y="0"/>
                </a:lnTo>
                <a:lnTo>
                  <a:pt x="2474618" y="1621302"/>
                </a:lnTo>
                <a:lnTo>
                  <a:pt x="0" y="1621302"/>
                </a:lnTo>
                <a:lnTo>
                  <a:pt x="0" y="0"/>
                </a:lnTo>
                <a:close/>
              </a:path>
            </a:pathLst>
          </a:custGeom>
          <a:blipFill>
            <a:blip r:embed="rId9"/>
            <a:stretch>
              <a:fillRect l="0" t="0" r="0" b="0"/>
            </a:stretch>
          </a:blipFill>
        </p:spPr>
      </p:sp>
      <p:sp>
        <p:nvSpPr>
          <p:cNvPr name="TextBox 28" id="28"/>
          <p:cNvSpPr txBox="true"/>
          <p:nvPr/>
        </p:nvSpPr>
        <p:spPr>
          <a:xfrm rot="0">
            <a:off x="779661" y="1617178"/>
            <a:ext cx="10096419"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HERRAMIENTAS A UTILIZAR</a:t>
            </a:r>
          </a:p>
        </p:txBody>
      </p:sp>
      <p:sp>
        <p:nvSpPr>
          <p:cNvPr name="TextBox 29" id="29"/>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05</a:t>
            </a:r>
          </a:p>
        </p:txBody>
      </p:sp>
      <p:sp>
        <p:nvSpPr>
          <p:cNvPr name="TextBox 30" id="30"/>
          <p:cNvSpPr txBox="true"/>
          <p:nvPr/>
        </p:nvSpPr>
        <p:spPr>
          <a:xfrm rot="0">
            <a:off x="779661" y="6965695"/>
            <a:ext cx="2871911" cy="1247695"/>
          </a:xfrm>
          <a:prstGeom prst="rect">
            <a:avLst/>
          </a:prstGeom>
        </p:spPr>
        <p:txBody>
          <a:bodyPr anchor="t" rtlCol="false" tIns="0" lIns="0" bIns="0" rIns="0">
            <a:spAutoFit/>
          </a:bodyPr>
          <a:lstStyle/>
          <a:p>
            <a:pPr algn="l" marL="263076" indent="-131538" lvl="1">
              <a:lnSpc>
                <a:spcPts val="1705"/>
              </a:lnSpc>
              <a:buFont typeface="Arial"/>
              <a:buChar char="•"/>
            </a:pPr>
            <a:r>
              <a:rPr lang="en-US" sz="1218">
                <a:solidFill>
                  <a:srgbClr val="000000"/>
                </a:solidFill>
                <a:latin typeface="Open Sans"/>
                <a:ea typeface="Open Sans"/>
                <a:cs typeface="Open Sans"/>
                <a:sym typeface="Open Sans"/>
              </a:rPr>
              <a:t>Capacidad para crear aplicaciones autónomas</a:t>
            </a:r>
          </a:p>
          <a:p>
            <a:pPr algn="l" marL="263076" indent="-131538" lvl="1">
              <a:lnSpc>
                <a:spcPts val="1705"/>
              </a:lnSpc>
              <a:buFont typeface="Arial"/>
              <a:buChar char="•"/>
            </a:pPr>
            <a:r>
              <a:rPr lang="en-US" sz="1218">
                <a:solidFill>
                  <a:srgbClr val="000000"/>
                </a:solidFill>
                <a:latin typeface="Open Sans"/>
                <a:ea typeface="Open Sans"/>
                <a:cs typeface="Open Sans"/>
                <a:sym typeface="Open Sans"/>
              </a:rPr>
              <a:t>Integración nativa con bases de datos</a:t>
            </a:r>
          </a:p>
          <a:p>
            <a:pPr algn="l" marL="263076" indent="-131538" lvl="1">
              <a:lnSpc>
                <a:spcPts val="1705"/>
              </a:lnSpc>
              <a:buFont typeface="Arial"/>
              <a:buChar char="•"/>
            </a:pPr>
            <a:r>
              <a:rPr lang="en-US" sz="1218">
                <a:solidFill>
                  <a:srgbClr val="000000"/>
                </a:solidFill>
                <a:latin typeface="Open Sans"/>
                <a:ea typeface="Open Sans"/>
                <a:cs typeface="Open Sans"/>
                <a:sym typeface="Open Sans"/>
              </a:rPr>
              <a:t>Compatibilidad con arquitecturas RESTful</a:t>
            </a:r>
          </a:p>
        </p:txBody>
      </p:sp>
      <p:sp>
        <p:nvSpPr>
          <p:cNvPr name="TextBox 31" id="31"/>
          <p:cNvSpPr txBox="true"/>
          <p:nvPr/>
        </p:nvSpPr>
        <p:spPr>
          <a:xfrm rot="0">
            <a:off x="4444514" y="6956170"/>
            <a:ext cx="3196389" cy="1216156"/>
          </a:xfrm>
          <a:prstGeom prst="rect">
            <a:avLst/>
          </a:prstGeom>
        </p:spPr>
        <p:txBody>
          <a:bodyPr anchor="t" rtlCol="false" tIns="0" lIns="0" bIns="0" rIns="0">
            <a:spAutoFit/>
          </a:bodyPr>
          <a:lstStyle/>
          <a:p>
            <a:pPr algn="l" marL="297586" indent="-148793" lvl="1">
              <a:lnSpc>
                <a:spcPts val="1929"/>
              </a:lnSpc>
              <a:buFont typeface="Arial"/>
              <a:buChar char="•"/>
            </a:pPr>
            <a:r>
              <a:rPr lang="en-US" sz="1378">
                <a:solidFill>
                  <a:srgbClr val="000000"/>
                </a:solidFill>
                <a:latin typeface="Saira"/>
                <a:ea typeface="Saira"/>
                <a:cs typeface="Saira"/>
                <a:sym typeface="Saira"/>
              </a:rPr>
              <a:t>G</a:t>
            </a:r>
            <a:r>
              <a:rPr lang="en-US" sz="1378">
                <a:solidFill>
                  <a:srgbClr val="000000"/>
                </a:solidFill>
                <a:latin typeface="Saira"/>
                <a:ea typeface="Saira"/>
                <a:cs typeface="Saira"/>
                <a:sym typeface="Saira"/>
              </a:rPr>
              <a:t>estión y orquestación de microservicios en contenedores</a:t>
            </a:r>
          </a:p>
          <a:p>
            <a:pPr algn="l" marL="297586" indent="-148793" lvl="1">
              <a:lnSpc>
                <a:spcPts val="1929"/>
              </a:lnSpc>
              <a:buFont typeface="Arial"/>
              <a:buChar char="•"/>
            </a:pPr>
            <a:r>
              <a:rPr lang="en-US" sz="1378">
                <a:solidFill>
                  <a:srgbClr val="000000"/>
                </a:solidFill>
                <a:latin typeface="Saira"/>
                <a:ea typeface="Saira"/>
                <a:cs typeface="Saira"/>
                <a:sym typeface="Saira"/>
              </a:rPr>
              <a:t>Garantiza que cada uno se ejecute de manera independiente pero coordinada</a:t>
            </a:r>
          </a:p>
        </p:txBody>
      </p:sp>
      <p:sp>
        <p:nvSpPr>
          <p:cNvPr name="TextBox 32" id="32"/>
          <p:cNvSpPr txBox="true"/>
          <p:nvPr/>
        </p:nvSpPr>
        <p:spPr>
          <a:xfrm rot="0">
            <a:off x="7890601" y="6992634"/>
            <a:ext cx="2718617" cy="1245204"/>
          </a:xfrm>
          <a:prstGeom prst="rect">
            <a:avLst/>
          </a:prstGeom>
        </p:spPr>
        <p:txBody>
          <a:bodyPr anchor="t" rtlCol="false" tIns="0" lIns="0" bIns="0" rIns="0">
            <a:spAutoFit/>
          </a:bodyPr>
          <a:lstStyle/>
          <a:p>
            <a:pPr algn="l" marL="264741" indent="-132370" lvl="1">
              <a:lnSpc>
                <a:spcPts val="1716"/>
              </a:lnSpc>
              <a:buFont typeface="Arial"/>
              <a:buChar char="•"/>
            </a:pPr>
            <a:r>
              <a:rPr lang="en-US" sz="1226">
                <a:solidFill>
                  <a:srgbClr val="000000"/>
                </a:solidFill>
                <a:latin typeface="Open Sans"/>
                <a:ea typeface="Open Sans"/>
                <a:cs typeface="Open Sans"/>
                <a:sym typeface="Open Sans"/>
              </a:rPr>
              <a:t>Ejecutar cada microservicio en contenedores aislados</a:t>
            </a:r>
          </a:p>
          <a:p>
            <a:pPr algn="l" marL="264741" indent="-132370" lvl="1">
              <a:lnSpc>
                <a:spcPts val="1716"/>
              </a:lnSpc>
              <a:buFont typeface="Arial"/>
              <a:buChar char="•"/>
            </a:pPr>
            <a:r>
              <a:rPr lang="en-US" sz="1226">
                <a:solidFill>
                  <a:srgbClr val="000000"/>
                </a:solidFill>
                <a:latin typeface="Open Sans"/>
                <a:ea typeface="Open Sans"/>
                <a:cs typeface="Open Sans"/>
                <a:sym typeface="Open Sans"/>
              </a:rPr>
              <a:t>Facilita la migración, el despliegue y el mantenimiento del sistema.</a:t>
            </a:r>
          </a:p>
          <a:p>
            <a:pPr algn="l">
              <a:lnSpc>
                <a:spcPts val="1716"/>
              </a:lnSpc>
            </a:pPr>
          </a:p>
        </p:txBody>
      </p:sp>
      <p:sp>
        <p:nvSpPr>
          <p:cNvPr name="TextBox 33" id="33"/>
          <p:cNvSpPr txBox="true"/>
          <p:nvPr/>
        </p:nvSpPr>
        <p:spPr>
          <a:xfrm rot="0">
            <a:off x="11486813" y="6956170"/>
            <a:ext cx="2240142" cy="768004"/>
          </a:xfrm>
          <a:prstGeom prst="rect">
            <a:avLst/>
          </a:prstGeom>
        </p:spPr>
        <p:txBody>
          <a:bodyPr anchor="t" rtlCol="false" tIns="0" lIns="0" bIns="0" rIns="0">
            <a:spAutoFit/>
          </a:bodyPr>
          <a:lstStyle/>
          <a:p>
            <a:pPr algn="l" marL="321500" indent="-160750" lvl="1">
              <a:lnSpc>
                <a:spcPts val="2084"/>
              </a:lnSpc>
              <a:buFont typeface="Arial"/>
              <a:buChar char="•"/>
            </a:pPr>
            <a:r>
              <a:rPr lang="en-US" sz="1489">
                <a:solidFill>
                  <a:srgbClr val="000000"/>
                </a:solidFill>
                <a:latin typeface="Saira"/>
                <a:ea typeface="Saira"/>
                <a:cs typeface="Saira"/>
                <a:sym typeface="Saira"/>
              </a:rPr>
              <a:t>M</a:t>
            </a:r>
            <a:r>
              <a:rPr lang="en-US" sz="1489">
                <a:solidFill>
                  <a:srgbClr val="000000"/>
                </a:solidFill>
                <a:latin typeface="Saira"/>
                <a:ea typeface="Saira"/>
                <a:cs typeface="Saira"/>
                <a:sym typeface="Saira"/>
              </a:rPr>
              <a:t>aneja grandes volúmenes de datos con alta integridad</a:t>
            </a:r>
          </a:p>
        </p:txBody>
      </p:sp>
      <p:sp>
        <p:nvSpPr>
          <p:cNvPr name="TextBox 34" id="34"/>
          <p:cNvSpPr txBox="true"/>
          <p:nvPr/>
        </p:nvSpPr>
        <p:spPr>
          <a:xfrm rot="0">
            <a:off x="14418005" y="6965695"/>
            <a:ext cx="3574951" cy="1070184"/>
          </a:xfrm>
          <a:prstGeom prst="rect">
            <a:avLst/>
          </a:prstGeom>
        </p:spPr>
        <p:txBody>
          <a:bodyPr anchor="t" rtlCol="false" tIns="0" lIns="0" bIns="0" rIns="0">
            <a:spAutoFit/>
          </a:bodyPr>
          <a:lstStyle/>
          <a:p>
            <a:pPr algn="l" marL="266857" indent="-133428" lvl="1">
              <a:lnSpc>
                <a:spcPts val="1730"/>
              </a:lnSpc>
              <a:buFont typeface="Arial"/>
              <a:buChar char="•"/>
            </a:pPr>
            <a:r>
              <a:rPr lang="en-US" sz="1236">
                <a:solidFill>
                  <a:srgbClr val="000000"/>
                </a:solidFill>
                <a:latin typeface="Saira"/>
                <a:ea typeface="Saira"/>
                <a:cs typeface="Saira"/>
                <a:sym typeface="Saira"/>
              </a:rPr>
              <a:t>S</a:t>
            </a:r>
            <a:r>
              <a:rPr lang="en-US" sz="1236">
                <a:solidFill>
                  <a:srgbClr val="000000"/>
                </a:solidFill>
                <a:latin typeface="Saira"/>
                <a:ea typeface="Saira"/>
                <a:cs typeface="Saira"/>
                <a:sym typeface="Saira"/>
              </a:rPr>
              <a:t>e utiliza como sistema de mensajería para permitir la comunicación asíncrona entre los microservicios</a:t>
            </a:r>
          </a:p>
          <a:p>
            <a:pPr algn="l" marL="266857" indent="-133428" lvl="1">
              <a:lnSpc>
                <a:spcPts val="1730"/>
              </a:lnSpc>
              <a:buFont typeface="Arial"/>
              <a:buChar char="•"/>
            </a:pPr>
            <a:r>
              <a:rPr lang="en-US" sz="1236">
                <a:solidFill>
                  <a:srgbClr val="000000"/>
                </a:solidFill>
                <a:latin typeface="Saira"/>
                <a:ea typeface="Saira"/>
                <a:cs typeface="Saira"/>
                <a:sym typeface="Saira"/>
              </a:rPr>
              <a:t>Asegura el proceso de eventos de forma independiente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929728">
            <a:off x="13594218" y="-1928813"/>
            <a:ext cx="7891615" cy="7506899"/>
          </a:xfrm>
          <a:custGeom>
            <a:avLst/>
            <a:gdLst/>
            <a:ahLst/>
            <a:cxnLst/>
            <a:rect r="r" b="b" t="t" l="l"/>
            <a:pathLst>
              <a:path h="7506899" w="7891615">
                <a:moveTo>
                  <a:pt x="0" y="0"/>
                </a:moveTo>
                <a:lnTo>
                  <a:pt x="7891615" y="0"/>
                </a:lnTo>
                <a:lnTo>
                  <a:pt x="7891615" y="7506899"/>
                </a:lnTo>
                <a:lnTo>
                  <a:pt x="0" y="7506899"/>
                </a:lnTo>
                <a:lnTo>
                  <a:pt x="0" y="0"/>
                </a:lnTo>
                <a:close/>
              </a:path>
            </a:pathLst>
          </a:custGeom>
          <a:blipFill>
            <a:blip r:embed="rId4"/>
            <a:stretch>
              <a:fillRect l="0" t="0" r="0" b="0"/>
            </a:stretch>
          </a:blipFill>
        </p:spPr>
      </p:sp>
      <p:sp>
        <p:nvSpPr>
          <p:cNvPr name="Freeform 7" id="7"/>
          <p:cNvSpPr/>
          <p:nvPr/>
        </p:nvSpPr>
        <p:spPr>
          <a:xfrm flipH="false" flipV="false" rot="0">
            <a:off x="1309476" y="2997610"/>
            <a:ext cx="7481714" cy="3241448"/>
          </a:xfrm>
          <a:custGeom>
            <a:avLst/>
            <a:gdLst/>
            <a:ahLst/>
            <a:cxnLst/>
            <a:rect r="r" b="b" t="t" l="l"/>
            <a:pathLst>
              <a:path h="3241448" w="7481714">
                <a:moveTo>
                  <a:pt x="0" y="0"/>
                </a:moveTo>
                <a:lnTo>
                  <a:pt x="7481714" y="0"/>
                </a:lnTo>
                <a:lnTo>
                  <a:pt x="7481714" y="3241447"/>
                </a:lnTo>
                <a:lnTo>
                  <a:pt x="0" y="3241447"/>
                </a:lnTo>
                <a:lnTo>
                  <a:pt x="0" y="0"/>
                </a:lnTo>
                <a:close/>
              </a:path>
            </a:pathLst>
          </a:custGeom>
          <a:blipFill>
            <a:blip r:embed="rId5"/>
            <a:stretch>
              <a:fillRect l="0" t="0" r="0" b="0"/>
            </a:stretch>
          </a:blipFill>
        </p:spPr>
      </p:sp>
      <p:sp>
        <p:nvSpPr>
          <p:cNvPr name="TextBox 8" id="8"/>
          <p:cNvSpPr txBox="true"/>
          <p:nvPr/>
        </p:nvSpPr>
        <p:spPr>
          <a:xfrm rot="0">
            <a:off x="1028700" y="1162050"/>
            <a:ext cx="8577456" cy="930275"/>
          </a:xfrm>
          <a:prstGeom prst="rect">
            <a:avLst/>
          </a:prstGeom>
        </p:spPr>
        <p:txBody>
          <a:bodyPr anchor="t" rtlCol="false" tIns="0" lIns="0" bIns="0" rIns="0">
            <a:spAutoFit/>
          </a:bodyPr>
          <a:lstStyle/>
          <a:p>
            <a:pPr algn="l">
              <a:lnSpc>
                <a:spcPts val="6999"/>
              </a:lnSpc>
            </a:pPr>
            <a:r>
              <a:rPr lang="en-US" sz="6999" b="true">
                <a:solidFill>
                  <a:srgbClr val="091E69"/>
                </a:solidFill>
                <a:latin typeface="Saira Bold"/>
                <a:ea typeface="Saira Bold"/>
                <a:cs typeface="Saira Bold"/>
                <a:sym typeface="Saira Bold"/>
              </a:rPr>
              <a:t>AMAZON S3 (AWS)</a:t>
            </a:r>
          </a:p>
        </p:txBody>
      </p:sp>
      <p:sp>
        <p:nvSpPr>
          <p:cNvPr name="TextBox 9" id="9"/>
          <p:cNvSpPr txBox="true"/>
          <p:nvPr/>
        </p:nvSpPr>
        <p:spPr>
          <a:xfrm rot="0">
            <a:off x="10253174" y="4580233"/>
            <a:ext cx="6281937" cy="2031052"/>
          </a:xfrm>
          <a:prstGeom prst="rect">
            <a:avLst/>
          </a:prstGeom>
        </p:spPr>
        <p:txBody>
          <a:bodyPr anchor="t" rtlCol="false" tIns="0" lIns="0" bIns="0" rIns="0">
            <a:spAutoFit/>
          </a:bodyPr>
          <a:lstStyle/>
          <a:p>
            <a:pPr algn="l" marL="420867" indent="-210433" lvl="1">
              <a:lnSpc>
                <a:spcPts val="2729"/>
              </a:lnSpc>
              <a:buFont typeface="Arial"/>
              <a:buChar char="•"/>
            </a:pPr>
            <a:r>
              <a:rPr lang="en-US" sz="1949">
                <a:solidFill>
                  <a:srgbClr val="031040"/>
                </a:solidFill>
                <a:latin typeface="Saira"/>
                <a:ea typeface="Saira"/>
                <a:cs typeface="Saira"/>
                <a:sym typeface="Saira"/>
              </a:rPr>
              <a:t>Almacena archivos y datos estáticos</a:t>
            </a:r>
          </a:p>
          <a:p>
            <a:pPr algn="l" marL="420867" indent="-210433" lvl="1">
              <a:lnSpc>
                <a:spcPts val="2729"/>
              </a:lnSpc>
              <a:buFont typeface="Arial"/>
              <a:buChar char="•"/>
            </a:pPr>
            <a:r>
              <a:rPr lang="en-US" sz="1949">
                <a:solidFill>
                  <a:srgbClr val="031040"/>
                </a:solidFill>
                <a:latin typeface="Saira"/>
                <a:ea typeface="Saira"/>
                <a:cs typeface="Saira"/>
                <a:sym typeface="Saira"/>
              </a:rPr>
              <a:t>Asegura alta disponibilidad, durabilidad y facilidad de integración con otros servicios de AWS</a:t>
            </a:r>
          </a:p>
          <a:p>
            <a:pPr algn="l" marL="420867" indent="-210433" lvl="1">
              <a:lnSpc>
                <a:spcPts val="2729"/>
              </a:lnSpc>
              <a:buFont typeface="Arial"/>
              <a:buChar char="•"/>
            </a:pPr>
            <a:r>
              <a:rPr lang="en-US" sz="1949">
                <a:solidFill>
                  <a:srgbClr val="031040"/>
                </a:solidFill>
                <a:latin typeface="Saira"/>
                <a:ea typeface="Saira"/>
                <a:cs typeface="Saira"/>
                <a:sym typeface="Saira"/>
              </a:rPr>
              <a:t>Otorga características avanzadas de seguridad, como cifrado de datos en reposo y en tránsito, y políticas de control de acceso detalladas</a:t>
            </a:r>
          </a:p>
        </p:txBody>
      </p:sp>
      <p:sp>
        <p:nvSpPr>
          <p:cNvPr name="TextBox 10" id="10"/>
          <p:cNvSpPr txBox="true"/>
          <p:nvPr/>
        </p:nvSpPr>
        <p:spPr>
          <a:xfrm rot="0">
            <a:off x="1843666" y="7443861"/>
            <a:ext cx="6947524" cy="935356"/>
          </a:xfrm>
          <a:prstGeom prst="rect">
            <a:avLst/>
          </a:prstGeom>
        </p:spPr>
        <p:txBody>
          <a:bodyPr anchor="t" rtlCol="false" tIns="0" lIns="0" bIns="0" rIns="0">
            <a:spAutoFit/>
          </a:bodyPr>
          <a:lstStyle/>
          <a:p>
            <a:pPr algn="l">
              <a:lnSpc>
                <a:spcPts val="2519"/>
              </a:lnSpc>
            </a:pPr>
            <a:r>
              <a:rPr lang="en-US" sz="1799">
                <a:solidFill>
                  <a:srgbClr val="031040"/>
                </a:solidFill>
                <a:latin typeface="Saira"/>
                <a:ea typeface="Saira"/>
                <a:cs typeface="Saira"/>
                <a:sym typeface="Saira"/>
              </a:rPr>
              <a:t>Almacenamiento en la nube que permite gestionar grandes volúmenes de datos de forma escalable, segura y accesible.</a:t>
            </a:r>
          </a:p>
          <a:p>
            <a:pPr algn="l">
              <a:lnSpc>
                <a:spcPts val="2519"/>
              </a:lnSpc>
            </a:pPr>
          </a:p>
        </p:txBody>
      </p:sp>
      <p:sp>
        <p:nvSpPr>
          <p:cNvPr name="TextBox 11" id="11"/>
          <p:cNvSpPr txBox="true"/>
          <p:nvPr/>
        </p:nvSpPr>
        <p:spPr>
          <a:xfrm rot="0">
            <a:off x="1899069" y="8978741"/>
            <a:ext cx="463344" cy="242231"/>
          </a:xfrm>
          <a:prstGeom prst="rect">
            <a:avLst/>
          </a:prstGeom>
        </p:spPr>
        <p:txBody>
          <a:bodyPr anchor="t" rtlCol="false" tIns="0" lIns="0" bIns="0" rIns="0">
            <a:spAutoFit/>
          </a:bodyPr>
          <a:lstStyle/>
          <a:p>
            <a:pPr algn="r">
              <a:lnSpc>
                <a:spcPts val="1620"/>
              </a:lnSpc>
            </a:pPr>
            <a:r>
              <a:rPr lang="en-US" sz="2189">
                <a:solidFill>
                  <a:srgbClr val="031040"/>
                </a:solidFill>
                <a:latin typeface="Saira"/>
                <a:ea typeface="Saira"/>
                <a:cs typeface="Saira"/>
                <a:sym typeface="Saira"/>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262872" y="4151808"/>
            <a:ext cx="3790395" cy="2475737"/>
            <a:chOff x="0" y="0"/>
            <a:chExt cx="998293" cy="652046"/>
          </a:xfrm>
        </p:grpSpPr>
        <p:sp>
          <p:nvSpPr>
            <p:cNvPr name="Freeform 7" id="7"/>
            <p:cNvSpPr/>
            <p:nvPr/>
          </p:nvSpPr>
          <p:spPr>
            <a:xfrm flipH="false" flipV="false" rot="0">
              <a:off x="0" y="0"/>
              <a:ext cx="998293" cy="652046"/>
            </a:xfrm>
            <a:custGeom>
              <a:avLst/>
              <a:gdLst/>
              <a:ahLst/>
              <a:cxnLst/>
              <a:rect r="r" b="b" t="t" l="l"/>
              <a:pathLst>
                <a:path h="652046" w="998293">
                  <a:moveTo>
                    <a:pt x="112338" y="0"/>
                  </a:moveTo>
                  <a:lnTo>
                    <a:pt x="885955" y="0"/>
                  </a:lnTo>
                  <a:cubicBezTo>
                    <a:pt x="915749" y="0"/>
                    <a:pt x="944323" y="11836"/>
                    <a:pt x="965390" y="32903"/>
                  </a:cubicBezTo>
                  <a:cubicBezTo>
                    <a:pt x="986458" y="53971"/>
                    <a:pt x="998293" y="82544"/>
                    <a:pt x="998293" y="112338"/>
                  </a:cubicBezTo>
                  <a:lnTo>
                    <a:pt x="998293" y="539708"/>
                  </a:lnTo>
                  <a:cubicBezTo>
                    <a:pt x="998293" y="601750"/>
                    <a:pt x="947998" y="652046"/>
                    <a:pt x="885955" y="652046"/>
                  </a:cubicBezTo>
                  <a:lnTo>
                    <a:pt x="112338" y="652046"/>
                  </a:lnTo>
                  <a:cubicBezTo>
                    <a:pt x="50295" y="652046"/>
                    <a:pt x="0" y="601750"/>
                    <a:pt x="0" y="539708"/>
                  </a:cubicBezTo>
                  <a:lnTo>
                    <a:pt x="0" y="112338"/>
                  </a:lnTo>
                  <a:cubicBezTo>
                    <a:pt x="0" y="50295"/>
                    <a:pt x="50295" y="0"/>
                    <a:pt x="112338" y="0"/>
                  </a:cubicBezTo>
                  <a:close/>
                </a:path>
              </a:pathLst>
            </a:custGeom>
            <a:gradFill rotWithShape="true">
              <a:gsLst>
                <a:gs pos="0">
                  <a:srgbClr val="E0E0E1">
                    <a:alpha val="100000"/>
                  </a:srgbClr>
                </a:gs>
                <a:gs pos="100000">
                  <a:srgbClr val="FFFFFF">
                    <a:alpha val="100000"/>
                  </a:srgbClr>
                </a:gs>
              </a:gsLst>
              <a:lin ang="0"/>
            </a:gradFill>
          </p:spPr>
        </p:sp>
        <p:sp>
          <p:nvSpPr>
            <p:cNvPr name="TextBox 8" id="8"/>
            <p:cNvSpPr txBox="true"/>
            <p:nvPr/>
          </p:nvSpPr>
          <p:spPr>
            <a:xfrm>
              <a:off x="0" y="85725"/>
              <a:ext cx="998293" cy="566321"/>
            </a:xfrm>
            <a:prstGeom prst="rect">
              <a:avLst/>
            </a:prstGeom>
          </p:spPr>
          <p:txBody>
            <a:bodyPr anchor="ctr" rtlCol="false" tIns="50800" lIns="50800" bIns="50800" rIns="50800"/>
            <a:lstStyle/>
            <a:p>
              <a:pPr algn="ctr">
                <a:lnSpc>
                  <a:spcPts val="1620"/>
                </a:lnSpc>
              </a:pPr>
            </a:p>
          </p:txBody>
        </p:sp>
      </p:grpSp>
      <p:grpSp>
        <p:nvGrpSpPr>
          <p:cNvPr name="Group 9" id="9"/>
          <p:cNvGrpSpPr/>
          <p:nvPr/>
        </p:nvGrpSpPr>
        <p:grpSpPr>
          <a:xfrm rot="-10800000">
            <a:off x="6834838" y="4151808"/>
            <a:ext cx="3389838" cy="2475737"/>
            <a:chOff x="0" y="0"/>
            <a:chExt cx="892797" cy="652046"/>
          </a:xfrm>
        </p:grpSpPr>
        <p:sp>
          <p:nvSpPr>
            <p:cNvPr name="Freeform 10" id="10"/>
            <p:cNvSpPr/>
            <p:nvPr/>
          </p:nvSpPr>
          <p:spPr>
            <a:xfrm flipH="false" flipV="false" rot="0">
              <a:off x="0" y="0"/>
              <a:ext cx="892797" cy="652046"/>
            </a:xfrm>
            <a:custGeom>
              <a:avLst/>
              <a:gdLst/>
              <a:ahLst/>
              <a:cxnLst/>
              <a:rect r="r" b="b" t="t" l="l"/>
              <a:pathLst>
                <a:path h="652046" w="892797">
                  <a:moveTo>
                    <a:pt x="125612" y="0"/>
                  </a:moveTo>
                  <a:lnTo>
                    <a:pt x="767184" y="0"/>
                  </a:lnTo>
                  <a:cubicBezTo>
                    <a:pt x="836558" y="0"/>
                    <a:pt x="892797" y="56239"/>
                    <a:pt x="892797" y="125612"/>
                  </a:cubicBezTo>
                  <a:lnTo>
                    <a:pt x="892797" y="526434"/>
                  </a:lnTo>
                  <a:cubicBezTo>
                    <a:pt x="892797" y="559748"/>
                    <a:pt x="879563" y="591698"/>
                    <a:pt x="856006" y="615255"/>
                  </a:cubicBezTo>
                  <a:cubicBezTo>
                    <a:pt x="832449" y="638812"/>
                    <a:pt x="800499" y="652046"/>
                    <a:pt x="767184" y="652046"/>
                  </a:cubicBezTo>
                  <a:lnTo>
                    <a:pt x="125612" y="652046"/>
                  </a:lnTo>
                  <a:cubicBezTo>
                    <a:pt x="92298" y="652046"/>
                    <a:pt x="60348" y="638812"/>
                    <a:pt x="36791" y="615255"/>
                  </a:cubicBezTo>
                  <a:cubicBezTo>
                    <a:pt x="13234" y="591698"/>
                    <a:pt x="0" y="559748"/>
                    <a:pt x="0" y="526434"/>
                  </a:cubicBezTo>
                  <a:lnTo>
                    <a:pt x="0" y="125612"/>
                  </a:lnTo>
                  <a:cubicBezTo>
                    <a:pt x="0" y="92298"/>
                    <a:pt x="13234" y="60348"/>
                    <a:pt x="36791" y="36791"/>
                  </a:cubicBezTo>
                  <a:cubicBezTo>
                    <a:pt x="60348" y="13234"/>
                    <a:pt x="92298" y="0"/>
                    <a:pt x="125612" y="0"/>
                  </a:cubicBezTo>
                  <a:close/>
                </a:path>
              </a:pathLst>
            </a:custGeom>
            <a:gradFill rotWithShape="true">
              <a:gsLst>
                <a:gs pos="0">
                  <a:srgbClr val="E0E0E1">
                    <a:alpha val="100000"/>
                  </a:srgbClr>
                </a:gs>
                <a:gs pos="100000">
                  <a:srgbClr val="FFFFFF">
                    <a:alpha val="100000"/>
                  </a:srgbClr>
                </a:gs>
              </a:gsLst>
              <a:lin ang="0"/>
            </a:gradFill>
          </p:spPr>
        </p:sp>
        <p:sp>
          <p:nvSpPr>
            <p:cNvPr name="TextBox 11" id="11"/>
            <p:cNvSpPr txBox="true"/>
            <p:nvPr/>
          </p:nvSpPr>
          <p:spPr>
            <a:xfrm>
              <a:off x="0" y="85725"/>
              <a:ext cx="892797" cy="566321"/>
            </a:xfrm>
            <a:prstGeom prst="rect">
              <a:avLst/>
            </a:prstGeom>
          </p:spPr>
          <p:txBody>
            <a:bodyPr anchor="ctr" rtlCol="false" tIns="50800" lIns="50800" bIns="50800" rIns="50800"/>
            <a:lstStyle/>
            <a:p>
              <a:pPr algn="ctr">
                <a:lnSpc>
                  <a:spcPts val="1620"/>
                </a:lnSpc>
              </a:pPr>
            </a:p>
          </p:txBody>
        </p:sp>
      </p:grpSp>
      <p:grpSp>
        <p:nvGrpSpPr>
          <p:cNvPr name="Group 12" id="12"/>
          <p:cNvGrpSpPr/>
          <p:nvPr/>
        </p:nvGrpSpPr>
        <p:grpSpPr>
          <a:xfrm rot="-10800000">
            <a:off x="12697225" y="4100162"/>
            <a:ext cx="2942152" cy="2475737"/>
            <a:chOff x="0" y="0"/>
            <a:chExt cx="774888" cy="652046"/>
          </a:xfrm>
        </p:grpSpPr>
        <p:sp>
          <p:nvSpPr>
            <p:cNvPr name="Freeform 13" id="13"/>
            <p:cNvSpPr/>
            <p:nvPr/>
          </p:nvSpPr>
          <p:spPr>
            <a:xfrm flipH="false" flipV="false" rot="0">
              <a:off x="0" y="0"/>
              <a:ext cx="774888" cy="652046"/>
            </a:xfrm>
            <a:custGeom>
              <a:avLst/>
              <a:gdLst/>
              <a:ahLst/>
              <a:cxnLst/>
              <a:rect r="r" b="b" t="t" l="l"/>
              <a:pathLst>
                <a:path h="652046" w="774888">
                  <a:moveTo>
                    <a:pt x="144726" y="0"/>
                  </a:moveTo>
                  <a:lnTo>
                    <a:pt x="630162" y="0"/>
                  </a:lnTo>
                  <a:cubicBezTo>
                    <a:pt x="668546" y="0"/>
                    <a:pt x="705357" y="15248"/>
                    <a:pt x="732499" y="42389"/>
                  </a:cubicBezTo>
                  <a:cubicBezTo>
                    <a:pt x="759640" y="69531"/>
                    <a:pt x="774888" y="106342"/>
                    <a:pt x="774888" y="144726"/>
                  </a:cubicBezTo>
                  <a:lnTo>
                    <a:pt x="774888" y="507320"/>
                  </a:lnTo>
                  <a:cubicBezTo>
                    <a:pt x="774888" y="545704"/>
                    <a:pt x="759640" y="582515"/>
                    <a:pt x="732499" y="609657"/>
                  </a:cubicBezTo>
                  <a:cubicBezTo>
                    <a:pt x="705357" y="636798"/>
                    <a:pt x="668546" y="652046"/>
                    <a:pt x="630162" y="652046"/>
                  </a:cubicBezTo>
                  <a:lnTo>
                    <a:pt x="144726" y="652046"/>
                  </a:lnTo>
                  <a:cubicBezTo>
                    <a:pt x="106342" y="652046"/>
                    <a:pt x="69531" y="636798"/>
                    <a:pt x="42389" y="609657"/>
                  </a:cubicBezTo>
                  <a:cubicBezTo>
                    <a:pt x="15248" y="582515"/>
                    <a:pt x="0" y="545704"/>
                    <a:pt x="0" y="507320"/>
                  </a:cubicBezTo>
                  <a:lnTo>
                    <a:pt x="0" y="144726"/>
                  </a:lnTo>
                  <a:cubicBezTo>
                    <a:pt x="0" y="106342"/>
                    <a:pt x="15248" y="69531"/>
                    <a:pt x="42389" y="42389"/>
                  </a:cubicBezTo>
                  <a:cubicBezTo>
                    <a:pt x="69531" y="15248"/>
                    <a:pt x="106342" y="0"/>
                    <a:pt x="144726" y="0"/>
                  </a:cubicBezTo>
                  <a:close/>
                </a:path>
              </a:pathLst>
            </a:custGeom>
            <a:gradFill rotWithShape="true">
              <a:gsLst>
                <a:gs pos="0">
                  <a:srgbClr val="E0E0E1">
                    <a:alpha val="100000"/>
                  </a:srgbClr>
                </a:gs>
                <a:gs pos="100000">
                  <a:srgbClr val="FFFFFF">
                    <a:alpha val="100000"/>
                  </a:srgbClr>
                </a:gs>
              </a:gsLst>
              <a:lin ang="0"/>
            </a:gradFill>
          </p:spPr>
        </p:sp>
        <p:sp>
          <p:nvSpPr>
            <p:cNvPr name="TextBox 14" id="14"/>
            <p:cNvSpPr txBox="true"/>
            <p:nvPr/>
          </p:nvSpPr>
          <p:spPr>
            <a:xfrm>
              <a:off x="0" y="85725"/>
              <a:ext cx="774888" cy="566321"/>
            </a:xfrm>
            <a:prstGeom prst="rect">
              <a:avLst/>
            </a:prstGeom>
          </p:spPr>
          <p:txBody>
            <a:bodyPr anchor="ctr" rtlCol="false" tIns="50800" lIns="50800" bIns="50800" rIns="50800"/>
            <a:lstStyle/>
            <a:p>
              <a:pPr algn="ctr">
                <a:lnSpc>
                  <a:spcPts val="1620"/>
                </a:lnSpc>
              </a:pPr>
            </a:p>
          </p:txBody>
        </p:sp>
      </p:grpSp>
      <p:sp>
        <p:nvSpPr>
          <p:cNvPr name="Freeform 15" id="15"/>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16" id="16"/>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17" id="17"/>
          <p:cNvSpPr/>
          <p:nvPr/>
        </p:nvSpPr>
        <p:spPr>
          <a:xfrm flipH="false" flipV="false" rot="0">
            <a:off x="2541851" y="4783346"/>
            <a:ext cx="1212660" cy="1212660"/>
          </a:xfrm>
          <a:custGeom>
            <a:avLst/>
            <a:gdLst/>
            <a:ahLst/>
            <a:cxnLst/>
            <a:rect r="r" b="b" t="t" l="l"/>
            <a:pathLst>
              <a:path h="1212660" w="1212660">
                <a:moveTo>
                  <a:pt x="0" y="0"/>
                </a:moveTo>
                <a:lnTo>
                  <a:pt x="1212660" y="0"/>
                </a:lnTo>
                <a:lnTo>
                  <a:pt x="1212660" y="1212660"/>
                </a:lnTo>
                <a:lnTo>
                  <a:pt x="0" y="1212660"/>
                </a:lnTo>
                <a:lnTo>
                  <a:pt x="0" y="0"/>
                </a:lnTo>
                <a:close/>
              </a:path>
            </a:pathLst>
          </a:custGeom>
          <a:blipFill>
            <a:blip r:embed="rId5"/>
            <a:stretch>
              <a:fillRect l="0" t="0" r="0" b="0"/>
            </a:stretch>
          </a:blipFill>
        </p:spPr>
      </p:sp>
      <p:sp>
        <p:nvSpPr>
          <p:cNvPr name="Freeform 18" id="18"/>
          <p:cNvSpPr/>
          <p:nvPr/>
        </p:nvSpPr>
        <p:spPr>
          <a:xfrm flipH="false" flipV="false" rot="0">
            <a:off x="7165825" y="4783346"/>
            <a:ext cx="2505708" cy="1409461"/>
          </a:xfrm>
          <a:custGeom>
            <a:avLst/>
            <a:gdLst/>
            <a:ahLst/>
            <a:cxnLst/>
            <a:rect r="r" b="b" t="t" l="l"/>
            <a:pathLst>
              <a:path h="1409461" w="2505708">
                <a:moveTo>
                  <a:pt x="0" y="0"/>
                </a:moveTo>
                <a:lnTo>
                  <a:pt x="2505708" y="0"/>
                </a:lnTo>
                <a:lnTo>
                  <a:pt x="2505708" y="1409461"/>
                </a:lnTo>
                <a:lnTo>
                  <a:pt x="0" y="1409461"/>
                </a:lnTo>
                <a:lnTo>
                  <a:pt x="0" y="0"/>
                </a:lnTo>
                <a:close/>
              </a:path>
            </a:pathLst>
          </a:custGeom>
          <a:blipFill>
            <a:blip r:embed="rId6"/>
            <a:stretch>
              <a:fillRect l="0" t="0" r="0" b="0"/>
            </a:stretch>
          </a:blipFill>
        </p:spPr>
      </p:sp>
      <p:sp>
        <p:nvSpPr>
          <p:cNvPr name="Freeform 19" id="19"/>
          <p:cNvSpPr/>
          <p:nvPr/>
        </p:nvSpPr>
        <p:spPr>
          <a:xfrm flipH="false" flipV="false" rot="0">
            <a:off x="12931544" y="4642355"/>
            <a:ext cx="2473514" cy="1391351"/>
          </a:xfrm>
          <a:custGeom>
            <a:avLst/>
            <a:gdLst/>
            <a:ahLst/>
            <a:cxnLst/>
            <a:rect r="r" b="b" t="t" l="l"/>
            <a:pathLst>
              <a:path h="1391351" w="2473514">
                <a:moveTo>
                  <a:pt x="0" y="0"/>
                </a:moveTo>
                <a:lnTo>
                  <a:pt x="2473513" y="0"/>
                </a:lnTo>
                <a:lnTo>
                  <a:pt x="2473513" y="1391351"/>
                </a:lnTo>
                <a:lnTo>
                  <a:pt x="0" y="1391351"/>
                </a:lnTo>
                <a:lnTo>
                  <a:pt x="0" y="0"/>
                </a:lnTo>
                <a:close/>
              </a:path>
            </a:pathLst>
          </a:custGeom>
          <a:blipFill>
            <a:blip r:embed="rId7"/>
            <a:stretch>
              <a:fillRect l="0" t="0" r="0" b="0"/>
            </a:stretch>
          </a:blipFill>
        </p:spPr>
      </p:sp>
      <p:sp>
        <p:nvSpPr>
          <p:cNvPr name="TextBox 20" id="20"/>
          <p:cNvSpPr txBox="true"/>
          <p:nvPr/>
        </p:nvSpPr>
        <p:spPr>
          <a:xfrm rot="0">
            <a:off x="779661" y="1039966"/>
            <a:ext cx="15113778"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HERRAMIENTAS DE TRABAJO COLABORATIVO</a:t>
            </a:r>
          </a:p>
        </p:txBody>
      </p:sp>
      <p:sp>
        <p:nvSpPr>
          <p:cNvPr name="TextBox 21" id="21"/>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07</a:t>
            </a:r>
          </a:p>
        </p:txBody>
      </p:sp>
      <p:sp>
        <p:nvSpPr>
          <p:cNvPr name="TextBox 22" id="22"/>
          <p:cNvSpPr txBox="true"/>
          <p:nvPr/>
        </p:nvSpPr>
        <p:spPr>
          <a:xfrm rot="0">
            <a:off x="1559534" y="6956170"/>
            <a:ext cx="3121406" cy="1135787"/>
          </a:xfrm>
          <a:prstGeom prst="rect">
            <a:avLst/>
          </a:prstGeom>
        </p:spPr>
        <p:txBody>
          <a:bodyPr anchor="t" rtlCol="false" tIns="0" lIns="0" bIns="0" rIns="0">
            <a:spAutoFit/>
          </a:bodyPr>
          <a:lstStyle/>
          <a:p>
            <a:pPr algn="l" marL="285930" indent="-142965" lvl="1">
              <a:lnSpc>
                <a:spcPts val="1854"/>
              </a:lnSpc>
              <a:buFont typeface="Arial"/>
              <a:buChar char="•"/>
            </a:pPr>
            <a:r>
              <a:rPr lang="en-US" sz="1324">
                <a:solidFill>
                  <a:srgbClr val="000000"/>
                </a:solidFill>
                <a:latin typeface="Open Sans"/>
                <a:ea typeface="Open Sans"/>
                <a:cs typeface="Open Sans"/>
                <a:sym typeface="Open Sans"/>
              </a:rPr>
              <a:t> Se crearon canales para discutir sobre aspectos técnicos, reuniones de seguimiento y problemas puntuales de la migración.</a:t>
            </a:r>
          </a:p>
          <a:p>
            <a:pPr algn="l">
              <a:lnSpc>
                <a:spcPts val="1854"/>
              </a:lnSpc>
            </a:pPr>
          </a:p>
        </p:txBody>
      </p:sp>
      <p:sp>
        <p:nvSpPr>
          <p:cNvPr name="TextBox 23" id="23"/>
          <p:cNvSpPr txBox="true"/>
          <p:nvPr/>
        </p:nvSpPr>
        <p:spPr>
          <a:xfrm rot="0">
            <a:off x="6931562" y="7118986"/>
            <a:ext cx="3196389" cy="1705192"/>
          </a:xfrm>
          <a:prstGeom prst="rect">
            <a:avLst/>
          </a:prstGeom>
        </p:spPr>
        <p:txBody>
          <a:bodyPr anchor="t" rtlCol="false" tIns="0" lIns="0" bIns="0" rIns="0">
            <a:spAutoFit/>
          </a:bodyPr>
          <a:lstStyle/>
          <a:p>
            <a:pPr algn="l" marL="297586" indent="-148793" lvl="1">
              <a:lnSpc>
                <a:spcPts val="1929"/>
              </a:lnSpc>
              <a:buFont typeface="Arial"/>
              <a:buChar char="•"/>
            </a:pPr>
            <a:r>
              <a:rPr lang="en-US" sz="1378">
                <a:solidFill>
                  <a:srgbClr val="000000"/>
                </a:solidFill>
                <a:latin typeface="Saira"/>
                <a:ea typeface="Saira"/>
                <a:cs typeface="Saira"/>
                <a:sym typeface="Saira"/>
              </a:rPr>
              <a:t>Las tareas del proyecto fueron divididas en sprints y asignadas a los miembros del equipo. Cada tarea se movía a través de diferentes estados (Por hacer, En progreso, Hecho).</a:t>
            </a:r>
          </a:p>
          <a:p>
            <a:pPr algn="l">
              <a:lnSpc>
                <a:spcPts val="1929"/>
              </a:lnSpc>
            </a:pPr>
          </a:p>
        </p:txBody>
      </p:sp>
      <p:sp>
        <p:nvSpPr>
          <p:cNvPr name="TextBox 24" id="24"/>
          <p:cNvSpPr txBox="true"/>
          <p:nvPr/>
        </p:nvSpPr>
        <p:spPr>
          <a:xfrm rot="0">
            <a:off x="12808992" y="7128511"/>
            <a:ext cx="2718617" cy="1245204"/>
          </a:xfrm>
          <a:prstGeom prst="rect">
            <a:avLst/>
          </a:prstGeom>
        </p:spPr>
        <p:txBody>
          <a:bodyPr anchor="t" rtlCol="false" tIns="0" lIns="0" bIns="0" rIns="0">
            <a:spAutoFit/>
          </a:bodyPr>
          <a:lstStyle/>
          <a:p>
            <a:pPr algn="l" marL="264741" indent="-132370" lvl="1">
              <a:lnSpc>
                <a:spcPts val="1716"/>
              </a:lnSpc>
              <a:buFont typeface="Arial"/>
              <a:buChar char="•"/>
            </a:pPr>
            <a:r>
              <a:rPr lang="en-US" sz="1226">
                <a:solidFill>
                  <a:srgbClr val="000000"/>
                </a:solidFill>
                <a:latin typeface="Open Sans"/>
                <a:ea typeface="Open Sans"/>
                <a:cs typeface="Open Sans"/>
                <a:sym typeface="Open Sans"/>
              </a:rPr>
              <a:t> Utilizamos repositorios para gestionar el código y facilitar la colaboración mediante pull requests y revisiones de código.</a:t>
            </a:r>
          </a:p>
          <a:p>
            <a:pPr algn="l">
              <a:lnSpc>
                <a:spcPts val="1716"/>
              </a:lnSpc>
            </a:pPr>
          </a:p>
          <a:p>
            <a:pPr algn="l">
              <a:lnSpc>
                <a:spcPts val="171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587769">
            <a:off x="15620937" y="-992106"/>
            <a:ext cx="4248738" cy="4041612"/>
          </a:xfrm>
          <a:custGeom>
            <a:avLst/>
            <a:gdLst/>
            <a:ahLst/>
            <a:cxnLst/>
            <a:rect r="r" b="b" t="t" l="l"/>
            <a:pathLst>
              <a:path h="4041612" w="4248738">
                <a:moveTo>
                  <a:pt x="0" y="0"/>
                </a:moveTo>
                <a:lnTo>
                  <a:pt x="4248738" y="0"/>
                </a:lnTo>
                <a:lnTo>
                  <a:pt x="4248738" y="4041612"/>
                </a:lnTo>
                <a:lnTo>
                  <a:pt x="0" y="4041612"/>
                </a:lnTo>
                <a:lnTo>
                  <a:pt x="0" y="0"/>
                </a:lnTo>
                <a:close/>
              </a:path>
            </a:pathLst>
          </a:custGeom>
          <a:blipFill>
            <a:blip r:embed="rId4"/>
            <a:stretch>
              <a:fillRect l="0" t="0" r="0" b="0"/>
            </a:stretch>
          </a:blipFill>
        </p:spPr>
      </p:sp>
      <p:sp>
        <p:nvSpPr>
          <p:cNvPr name="Freeform 7" id="7"/>
          <p:cNvSpPr/>
          <p:nvPr/>
        </p:nvSpPr>
        <p:spPr>
          <a:xfrm flipH="false" flipV="false" rot="4784708">
            <a:off x="-3906320" y="8768434"/>
            <a:ext cx="5492115" cy="5224374"/>
          </a:xfrm>
          <a:custGeom>
            <a:avLst/>
            <a:gdLst/>
            <a:ahLst/>
            <a:cxnLst/>
            <a:rect r="r" b="b" t="t" l="l"/>
            <a:pathLst>
              <a:path h="5224374" w="5492115">
                <a:moveTo>
                  <a:pt x="0" y="0"/>
                </a:moveTo>
                <a:lnTo>
                  <a:pt x="5492115" y="0"/>
                </a:lnTo>
                <a:lnTo>
                  <a:pt x="5492115" y="5224374"/>
                </a:lnTo>
                <a:lnTo>
                  <a:pt x="0" y="5224374"/>
                </a:lnTo>
                <a:lnTo>
                  <a:pt x="0" y="0"/>
                </a:lnTo>
                <a:close/>
              </a:path>
            </a:pathLst>
          </a:custGeom>
          <a:blipFill>
            <a:blip r:embed="rId4"/>
            <a:stretch>
              <a:fillRect l="0" t="0" r="0" b="0"/>
            </a:stretch>
          </a:blipFill>
        </p:spPr>
      </p:sp>
      <p:sp>
        <p:nvSpPr>
          <p:cNvPr name="Freeform 8" id="8">
            <a:hlinkClick r:id="rId6" tooltip="https://trello.com/invite/b/67e05f41fb73f243811aa40a/ATTI203ca42a6b357d7adb828f35d91c4e207EF9CC3B/transformacion-digital-de-perfulandia-spa"/>
          </p:cNvPr>
          <p:cNvSpPr/>
          <p:nvPr/>
        </p:nvSpPr>
        <p:spPr>
          <a:xfrm flipH="false" flipV="false" rot="0">
            <a:off x="2085816" y="2477482"/>
            <a:ext cx="10173466" cy="1721996"/>
          </a:xfrm>
          <a:custGeom>
            <a:avLst/>
            <a:gdLst/>
            <a:ahLst/>
            <a:cxnLst/>
            <a:rect r="r" b="b" t="t" l="l"/>
            <a:pathLst>
              <a:path h="1721996" w="10173466">
                <a:moveTo>
                  <a:pt x="0" y="0"/>
                </a:moveTo>
                <a:lnTo>
                  <a:pt x="10173465" y="0"/>
                </a:lnTo>
                <a:lnTo>
                  <a:pt x="10173465" y="1721996"/>
                </a:lnTo>
                <a:lnTo>
                  <a:pt x="0" y="1721996"/>
                </a:lnTo>
                <a:lnTo>
                  <a:pt x="0" y="0"/>
                </a:lnTo>
                <a:close/>
              </a:path>
            </a:pathLst>
          </a:custGeom>
          <a:blipFill>
            <a:blip r:embed="rId5"/>
            <a:stretch>
              <a:fillRect l="0" t="-488" r="0" b="-488"/>
            </a:stretch>
          </a:blipFill>
        </p:spPr>
      </p:sp>
      <p:sp>
        <p:nvSpPr>
          <p:cNvPr name="Freeform 9" id="9">
            <a:hlinkClick r:id="rId7" tooltip="https://discord.gg/e9JjeeQP"/>
          </p:cNvPr>
          <p:cNvSpPr/>
          <p:nvPr/>
        </p:nvSpPr>
        <p:spPr>
          <a:xfrm flipH="false" flipV="false" rot="0">
            <a:off x="2135067" y="4381887"/>
            <a:ext cx="10074963" cy="1721996"/>
          </a:xfrm>
          <a:custGeom>
            <a:avLst/>
            <a:gdLst/>
            <a:ahLst/>
            <a:cxnLst/>
            <a:rect r="r" b="b" t="t" l="l"/>
            <a:pathLst>
              <a:path h="1721996" w="10074963">
                <a:moveTo>
                  <a:pt x="0" y="0"/>
                </a:moveTo>
                <a:lnTo>
                  <a:pt x="10074963" y="0"/>
                </a:lnTo>
                <a:lnTo>
                  <a:pt x="10074963" y="1721996"/>
                </a:lnTo>
                <a:lnTo>
                  <a:pt x="0" y="1721996"/>
                </a:lnTo>
                <a:lnTo>
                  <a:pt x="0" y="0"/>
                </a:lnTo>
                <a:close/>
              </a:path>
            </a:pathLst>
          </a:custGeom>
          <a:blipFill>
            <a:blip r:embed="rId5"/>
            <a:stretch>
              <a:fillRect l="0" t="0" r="0" b="0"/>
            </a:stretch>
          </a:blipFill>
        </p:spPr>
      </p:sp>
      <p:sp>
        <p:nvSpPr>
          <p:cNvPr name="Freeform 10" id="10"/>
          <p:cNvSpPr/>
          <p:nvPr/>
        </p:nvSpPr>
        <p:spPr>
          <a:xfrm flipH="false" flipV="false" rot="0">
            <a:off x="12618658" y="2607883"/>
            <a:ext cx="1476494" cy="1461194"/>
          </a:xfrm>
          <a:custGeom>
            <a:avLst/>
            <a:gdLst/>
            <a:ahLst/>
            <a:cxnLst/>
            <a:rect r="r" b="b" t="t" l="l"/>
            <a:pathLst>
              <a:path h="1461194" w="1476494">
                <a:moveTo>
                  <a:pt x="0" y="0"/>
                </a:moveTo>
                <a:lnTo>
                  <a:pt x="1476494" y="0"/>
                </a:lnTo>
                <a:lnTo>
                  <a:pt x="1476494" y="1461194"/>
                </a:lnTo>
                <a:lnTo>
                  <a:pt x="0" y="1461194"/>
                </a:lnTo>
                <a:lnTo>
                  <a:pt x="0" y="0"/>
                </a:lnTo>
                <a:close/>
              </a:path>
            </a:pathLst>
          </a:custGeom>
          <a:blipFill>
            <a:blip r:embed="rId8"/>
            <a:stretch>
              <a:fillRect l="0" t="0" r="0" b="0"/>
            </a:stretch>
          </a:blipFill>
        </p:spPr>
      </p:sp>
      <p:sp>
        <p:nvSpPr>
          <p:cNvPr name="Freeform 11" id="11"/>
          <p:cNvSpPr/>
          <p:nvPr/>
        </p:nvSpPr>
        <p:spPr>
          <a:xfrm flipH="false" flipV="false" rot="0">
            <a:off x="12618658" y="4690213"/>
            <a:ext cx="1605353" cy="1413669"/>
          </a:xfrm>
          <a:custGeom>
            <a:avLst/>
            <a:gdLst/>
            <a:ahLst/>
            <a:cxnLst/>
            <a:rect r="r" b="b" t="t" l="l"/>
            <a:pathLst>
              <a:path h="1413669" w="1605353">
                <a:moveTo>
                  <a:pt x="0" y="0"/>
                </a:moveTo>
                <a:lnTo>
                  <a:pt x="1605353" y="0"/>
                </a:lnTo>
                <a:lnTo>
                  <a:pt x="1605353" y="1413670"/>
                </a:lnTo>
                <a:lnTo>
                  <a:pt x="0" y="1413670"/>
                </a:lnTo>
                <a:lnTo>
                  <a:pt x="0" y="0"/>
                </a:lnTo>
                <a:close/>
              </a:path>
            </a:pathLst>
          </a:custGeom>
          <a:blipFill>
            <a:blip r:embed="rId9"/>
            <a:stretch>
              <a:fillRect l="0" t="0" r="0" b="0"/>
            </a:stretch>
          </a:blipFill>
        </p:spPr>
      </p:sp>
      <p:sp>
        <p:nvSpPr>
          <p:cNvPr name="Freeform 12" id="12">
            <a:hlinkClick r:id="rId10" tooltip="https://github.com/Macacruzf/Perfunlandia"/>
          </p:cNvPr>
          <p:cNvSpPr/>
          <p:nvPr/>
        </p:nvSpPr>
        <p:spPr>
          <a:xfrm flipH="false" flipV="false" rot="0">
            <a:off x="2184318" y="6491394"/>
            <a:ext cx="10074963" cy="1721996"/>
          </a:xfrm>
          <a:custGeom>
            <a:avLst/>
            <a:gdLst/>
            <a:ahLst/>
            <a:cxnLst/>
            <a:rect r="r" b="b" t="t" l="l"/>
            <a:pathLst>
              <a:path h="1721996" w="10074963">
                <a:moveTo>
                  <a:pt x="0" y="0"/>
                </a:moveTo>
                <a:lnTo>
                  <a:pt x="10074963" y="0"/>
                </a:lnTo>
                <a:lnTo>
                  <a:pt x="10074963" y="1721996"/>
                </a:lnTo>
                <a:lnTo>
                  <a:pt x="0" y="1721996"/>
                </a:lnTo>
                <a:lnTo>
                  <a:pt x="0" y="0"/>
                </a:lnTo>
                <a:close/>
              </a:path>
            </a:pathLst>
          </a:custGeom>
          <a:blipFill>
            <a:blip r:embed="rId5"/>
            <a:stretch>
              <a:fillRect l="0" t="0" r="0" b="0"/>
            </a:stretch>
          </a:blipFill>
        </p:spPr>
      </p:sp>
      <p:sp>
        <p:nvSpPr>
          <p:cNvPr name="Freeform 13" id="13"/>
          <p:cNvSpPr/>
          <p:nvPr/>
        </p:nvSpPr>
        <p:spPr>
          <a:xfrm flipH="false" flipV="false" rot="0">
            <a:off x="12618658" y="6734862"/>
            <a:ext cx="1605353" cy="1254655"/>
          </a:xfrm>
          <a:custGeom>
            <a:avLst/>
            <a:gdLst/>
            <a:ahLst/>
            <a:cxnLst/>
            <a:rect r="r" b="b" t="t" l="l"/>
            <a:pathLst>
              <a:path h="1254655" w="1605353">
                <a:moveTo>
                  <a:pt x="0" y="0"/>
                </a:moveTo>
                <a:lnTo>
                  <a:pt x="1605353" y="0"/>
                </a:lnTo>
                <a:lnTo>
                  <a:pt x="1605353" y="1254655"/>
                </a:lnTo>
                <a:lnTo>
                  <a:pt x="0" y="1254655"/>
                </a:lnTo>
                <a:lnTo>
                  <a:pt x="0" y="0"/>
                </a:lnTo>
                <a:close/>
              </a:path>
            </a:pathLst>
          </a:custGeom>
          <a:blipFill>
            <a:blip r:embed="rId11"/>
            <a:stretch>
              <a:fillRect l="0" t="0" r="0" b="0"/>
            </a:stretch>
          </a:blipFill>
        </p:spPr>
      </p:sp>
      <p:sp>
        <p:nvSpPr>
          <p:cNvPr name="TextBox 14" id="14"/>
          <p:cNvSpPr txBox="true"/>
          <p:nvPr/>
        </p:nvSpPr>
        <p:spPr>
          <a:xfrm rot="0">
            <a:off x="779661" y="1039966"/>
            <a:ext cx="15113778" cy="712210"/>
          </a:xfrm>
          <a:prstGeom prst="rect">
            <a:avLst/>
          </a:prstGeom>
        </p:spPr>
        <p:txBody>
          <a:bodyPr anchor="t" rtlCol="false" tIns="0" lIns="0" bIns="0" rIns="0">
            <a:spAutoFit/>
          </a:bodyPr>
          <a:lstStyle/>
          <a:p>
            <a:pPr algn="l">
              <a:lnSpc>
                <a:spcPts val="5376"/>
              </a:lnSpc>
            </a:pPr>
            <a:r>
              <a:rPr lang="en-US" sz="5376" b="true">
                <a:solidFill>
                  <a:srgbClr val="091E69"/>
                </a:solidFill>
                <a:latin typeface="Saira Bold"/>
                <a:ea typeface="Saira Bold"/>
                <a:cs typeface="Saira Bold"/>
                <a:sym typeface="Saira Bold"/>
              </a:rPr>
              <a:t>HERRAMIENTAS DE TRABAJO COLABORATIVO</a:t>
            </a:r>
          </a:p>
        </p:txBody>
      </p:sp>
      <p:sp>
        <p:nvSpPr>
          <p:cNvPr name="TextBox 15" id="15"/>
          <p:cNvSpPr txBox="true"/>
          <p:nvPr/>
        </p:nvSpPr>
        <p:spPr>
          <a:xfrm rot="0">
            <a:off x="2085816" y="8999739"/>
            <a:ext cx="456036"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08</a:t>
            </a:r>
          </a:p>
        </p:txBody>
      </p:sp>
      <p:sp>
        <p:nvSpPr>
          <p:cNvPr name="TextBox 16" id="16"/>
          <p:cNvSpPr txBox="true"/>
          <p:nvPr/>
        </p:nvSpPr>
        <p:spPr>
          <a:xfrm rot="0">
            <a:off x="-87097" y="3052737"/>
            <a:ext cx="16162532" cy="514336"/>
          </a:xfrm>
          <a:prstGeom prst="rect">
            <a:avLst/>
          </a:prstGeom>
        </p:spPr>
        <p:txBody>
          <a:bodyPr anchor="t" rtlCol="false" tIns="0" lIns="0" bIns="0" rIns="0">
            <a:spAutoFit/>
          </a:bodyPr>
          <a:lstStyle/>
          <a:p>
            <a:pPr algn="ctr">
              <a:lnSpc>
                <a:spcPts val="4200"/>
              </a:lnSpc>
            </a:pPr>
            <a:r>
              <a:rPr lang="en-US" b="true" sz="3000" u="sng">
                <a:solidFill>
                  <a:srgbClr val="000000"/>
                </a:solidFill>
                <a:latin typeface="Saira Bold"/>
                <a:ea typeface="Saira Bold"/>
                <a:cs typeface="Saira Bold"/>
                <a:sym typeface="Saira Bold"/>
                <a:hlinkClick r:id="rId12" tooltip="https://trello.com/invite/b/67e05f41fb73f243811aa40a/ATTI203ca42a6b357d7adb828f35d91c4e207EF9CC3B/transformacion-digital-de-perfulandia-spa"/>
              </a:rPr>
              <a:t>https://trello.com/PerfulandiaSPA</a:t>
            </a:r>
          </a:p>
        </p:txBody>
      </p:sp>
      <p:sp>
        <p:nvSpPr>
          <p:cNvPr name="TextBox 17" id="17"/>
          <p:cNvSpPr txBox="true"/>
          <p:nvPr/>
        </p:nvSpPr>
        <p:spPr>
          <a:xfrm rot="0">
            <a:off x="5627712" y="4954912"/>
            <a:ext cx="3089672" cy="528320"/>
          </a:xfrm>
          <a:prstGeom prst="rect">
            <a:avLst/>
          </a:prstGeom>
        </p:spPr>
        <p:txBody>
          <a:bodyPr anchor="t" rtlCol="false" tIns="0" lIns="0" bIns="0" rIns="0">
            <a:spAutoFit/>
          </a:bodyPr>
          <a:lstStyle/>
          <a:p>
            <a:pPr algn="ctr">
              <a:lnSpc>
                <a:spcPts val="4480"/>
              </a:lnSpc>
            </a:pPr>
            <a:r>
              <a:rPr lang="en-US" sz="3200" b="true">
                <a:solidFill>
                  <a:srgbClr val="000000"/>
                </a:solidFill>
                <a:latin typeface="Saira Bold"/>
                <a:ea typeface="Saira Bold"/>
                <a:cs typeface="Saira Bold"/>
                <a:sym typeface="Saira Bold"/>
              </a:rPr>
              <a:t>Canal de discord</a:t>
            </a:r>
          </a:p>
        </p:txBody>
      </p:sp>
      <p:sp>
        <p:nvSpPr>
          <p:cNvPr name="TextBox 18" id="18"/>
          <p:cNvSpPr txBox="true"/>
          <p:nvPr/>
        </p:nvSpPr>
        <p:spPr>
          <a:xfrm rot="0">
            <a:off x="4986310" y="7107042"/>
            <a:ext cx="4157690" cy="438586"/>
          </a:xfrm>
          <a:prstGeom prst="rect">
            <a:avLst/>
          </a:prstGeom>
        </p:spPr>
        <p:txBody>
          <a:bodyPr anchor="t" rtlCol="false" tIns="0" lIns="0" bIns="0" rIns="0">
            <a:spAutoFit/>
          </a:bodyPr>
          <a:lstStyle/>
          <a:p>
            <a:pPr algn="ctr">
              <a:lnSpc>
                <a:spcPts val="3650"/>
              </a:lnSpc>
            </a:pPr>
            <a:r>
              <a:rPr lang="en-US" b="true" sz="2607" u="sng">
                <a:solidFill>
                  <a:srgbClr val="000000"/>
                </a:solidFill>
                <a:latin typeface="Saira Bold"/>
                <a:ea typeface="Saira Bold"/>
                <a:cs typeface="Saira Bold"/>
                <a:sym typeface="Saira Bold"/>
                <a:hlinkClick r:id="rId13" tooltip="https://github.com/Macacruzf/Perfunlandia"/>
              </a:rPr>
              <a:t>GitHub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0E0E1">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8897647"/>
            <a:ext cx="870369" cy="360653"/>
            <a:chOff x="0" y="0"/>
            <a:chExt cx="980772" cy="406400"/>
          </a:xfrm>
        </p:grpSpPr>
        <p:sp>
          <p:nvSpPr>
            <p:cNvPr name="Freeform 3" id="3"/>
            <p:cNvSpPr/>
            <p:nvPr/>
          </p:nvSpPr>
          <p:spPr>
            <a:xfrm flipH="false" flipV="false" rot="0">
              <a:off x="0" y="0"/>
              <a:ext cx="980772" cy="406400"/>
            </a:xfrm>
            <a:custGeom>
              <a:avLst/>
              <a:gdLst/>
              <a:ahLst/>
              <a:cxnLst/>
              <a:rect r="r" b="b" t="t" l="l"/>
              <a:pathLst>
                <a:path h="406400" w="980772">
                  <a:moveTo>
                    <a:pt x="777572" y="0"/>
                  </a:moveTo>
                  <a:cubicBezTo>
                    <a:pt x="889796" y="0"/>
                    <a:pt x="980772" y="90976"/>
                    <a:pt x="980772" y="203200"/>
                  </a:cubicBezTo>
                  <a:cubicBezTo>
                    <a:pt x="980772" y="315424"/>
                    <a:pt x="889796" y="406400"/>
                    <a:pt x="77757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31040"/>
              </a:solidFill>
              <a:prstDash val="solid"/>
              <a:miter/>
            </a:ln>
          </p:spPr>
        </p:sp>
        <p:sp>
          <p:nvSpPr>
            <p:cNvPr name="TextBox 4" id="4"/>
            <p:cNvSpPr txBox="true"/>
            <p:nvPr/>
          </p:nvSpPr>
          <p:spPr>
            <a:xfrm>
              <a:off x="0" y="-28575"/>
              <a:ext cx="980772" cy="434975"/>
            </a:xfrm>
            <a:prstGeom prst="rect">
              <a:avLst/>
            </a:prstGeom>
          </p:spPr>
          <p:txBody>
            <a:bodyPr anchor="ctr" rtlCol="false" tIns="50800" lIns="50800" bIns="50800" rIns="50800"/>
            <a:lstStyle/>
            <a:p>
              <a:pPr algn="ctr">
                <a:lnSpc>
                  <a:spcPts val="1959"/>
                </a:lnSpc>
              </a:pPr>
            </a:p>
          </p:txBody>
        </p:sp>
      </p:grpSp>
      <p:sp>
        <p:nvSpPr>
          <p:cNvPr name="Freeform 5" id="5"/>
          <p:cNvSpPr/>
          <p:nvPr/>
        </p:nvSpPr>
        <p:spPr>
          <a:xfrm flipH="false" flipV="false" rot="0">
            <a:off x="1368236" y="8934975"/>
            <a:ext cx="191298" cy="285996"/>
          </a:xfrm>
          <a:custGeom>
            <a:avLst/>
            <a:gdLst/>
            <a:ahLst/>
            <a:cxnLst/>
            <a:rect r="r" b="b" t="t" l="l"/>
            <a:pathLst>
              <a:path h="285996" w="191298">
                <a:moveTo>
                  <a:pt x="0" y="0"/>
                </a:moveTo>
                <a:lnTo>
                  <a:pt x="191298" y="0"/>
                </a:lnTo>
                <a:lnTo>
                  <a:pt x="191298" y="285997"/>
                </a:lnTo>
                <a:lnTo>
                  <a:pt x="0" y="28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929728">
            <a:off x="-2672366" y="-282087"/>
            <a:ext cx="7015173" cy="6673184"/>
          </a:xfrm>
          <a:custGeom>
            <a:avLst/>
            <a:gdLst/>
            <a:ahLst/>
            <a:cxnLst/>
            <a:rect r="r" b="b" t="t" l="l"/>
            <a:pathLst>
              <a:path h="6673184" w="7015173">
                <a:moveTo>
                  <a:pt x="0" y="0"/>
                </a:moveTo>
                <a:lnTo>
                  <a:pt x="7015174" y="0"/>
                </a:lnTo>
                <a:lnTo>
                  <a:pt x="7015174" y="6673184"/>
                </a:lnTo>
                <a:lnTo>
                  <a:pt x="0" y="6673184"/>
                </a:lnTo>
                <a:lnTo>
                  <a:pt x="0" y="0"/>
                </a:lnTo>
                <a:close/>
              </a:path>
            </a:pathLst>
          </a:custGeom>
          <a:blipFill>
            <a:blip r:embed="rId4"/>
            <a:stretch>
              <a:fillRect l="0" t="0" r="0" b="0"/>
            </a:stretch>
          </a:blipFill>
        </p:spPr>
      </p:sp>
      <p:sp>
        <p:nvSpPr>
          <p:cNvPr name="Freeform 7" id="7"/>
          <p:cNvSpPr/>
          <p:nvPr/>
        </p:nvSpPr>
        <p:spPr>
          <a:xfrm flipH="false" flipV="false" rot="0">
            <a:off x="9670353" y="4597008"/>
            <a:ext cx="6808097" cy="4480965"/>
          </a:xfrm>
          <a:custGeom>
            <a:avLst/>
            <a:gdLst/>
            <a:ahLst/>
            <a:cxnLst/>
            <a:rect r="r" b="b" t="t" l="l"/>
            <a:pathLst>
              <a:path h="4480965" w="6808097">
                <a:moveTo>
                  <a:pt x="0" y="0"/>
                </a:moveTo>
                <a:lnTo>
                  <a:pt x="6808097" y="0"/>
                </a:lnTo>
                <a:lnTo>
                  <a:pt x="6808097" y="4480966"/>
                </a:lnTo>
                <a:lnTo>
                  <a:pt x="0" y="4480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0">
            <a:off x="1028700" y="625186"/>
            <a:ext cx="16689874" cy="2210244"/>
          </a:xfrm>
          <a:prstGeom prst="rect">
            <a:avLst/>
          </a:prstGeom>
        </p:spPr>
        <p:txBody>
          <a:bodyPr anchor="t" rtlCol="false" tIns="0" lIns="0" bIns="0" rIns="0">
            <a:spAutoFit/>
          </a:bodyPr>
          <a:lstStyle/>
          <a:p>
            <a:pPr algn="l">
              <a:lnSpc>
                <a:spcPts val="8517"/>
              </a:lnSpc>
            </a:pPr>
            <a:r>
              <a:rPr lang="en-US" sz="8517" b="true">
                <a:solidFill>
                  <a:srgbClr val="091E69"/>
                </a:solidFill>
                <a:latin typeface="Saira Bold"/>
                <a:ea typeface="Saira Bold"/>
                <a:cs typeface="Saira Bold"/>
                <a:sym typeface="Saira Bold"/>
              </a:rPr>
              <a:t>ENFOQUES ETICOS EN EL DESARROLLO DEL PROYECTO</a:t>
            </a:r>
          </a:p>
        </p:txBody>
      </p:sp>
      <p:sp>
        <p:nvSpPr>
          <p:cNvPr name="TextBox 9" id="9"/>
          <p:cNvSpPr txBox="true"/>
          <p:nvPr/>
        </p:nvSpPr>
        <p:spPr>
          <a:xfrm rot="0">
            <a:off x="2085816" y="8999739"/>
            <a:ext cx="609263" cy="242231"/>
          </a:xfrm>
          <a:prstGeom prst="rect">
            <a:avLst/>
          </a:prstGeom>
        </p:spPr>
        <p:txBody>
          <a:bodyPr anchor="t" rtlCol="false" tIns="0" lIns="0" bIns="0" rIns="0">
            <a:spAutoFit/>
          </a:bodyPr>
          <a:lstStyle/>
          <a:p>
            <a:pPr algn="ctr">
              <a:lnSpc>
                <a:spcPts val="1620"/>
              </a:lnSpc>
            </a:pPr>
            <a:r>
              <a:rPr lang="en-US" sz="2189">
                <a:solidFill>
                  <a:srgbClr val="031040"/>
                </a:solidFill>
                <a:latin typeface="Saira"/>
                <a:ea typeface="Saira"/>
                <a:cs typeface="Saira"/>
                <a:sym typeface="Saira"/>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DAGi-acMto8</dc:identifier>
  <dcterms:modified xsi:type="dcterms:W3CDTF">2011-08-01T06:04:30Z</dcterms:modified>
  <cp:revision>1</cp:revision>
  <dc:title>pERFULANDIA spa</dc:title>
</cp:coreProperties>
</file>